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57" r:id="rId3"/>
    <p:sldId id="259" r:id="rId4"/>
    <p:sldId id="258" r:id="rId5"/>
    <p:sldId id="272" r:id="rId6"/>
    <p:sldId id="262" r:id="rId7"/>
    <p:sldId id="260" r:id="rId8"/>
    <p:sldId id="263" r:id="rId9"/>
    <p:sldId id="264"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Comfortaa" panose="020B0604020202020204" charset="0"/>
      <p:regular r:id="rId16"/>
      <p:bold r:id="rId17"/>
    </p:embeddedFont>
    <p:embeddedFont>
      <p:font typeface="Segoe UI" panose="020B050204020402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Y2hPI75hAO8/QVczZQnv3AFEx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12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 name="Google Shape;1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4000" dirty="0"/>
              <a:t>Pour </a:t>
            </a:r>
            <a:r>
              <a:rPr lang="en-US" sz="4000" dirty="0" err="1"/>
              <a:t>ceux</a:t>
            </a:r>
            <a:r>
              <a:rPr lang="en-US" sz="4000" dirty="0"/>
              <a:t> qui ne </a:t>
            </a:r>
            <a:r>
              <a:rPr lang="en-US" sz="4000" dirty="0" err="1"/>
              <a:t>connaissent</a:t>
            </a:r>
            <a:r>
              <a:rPr lang="en-US" sz="4000" dirty="0"/>
              <a:t> pas </a:t>
            </a:r>
            <a:r>
              <a:rPr lang="en-US" sz="4000" dirty="0" err="1"/>
              <a:t>Consulid</a:t>
            </a:r>
            <a:r>
              <a:rPr lang="en-US" sz="4000" dirty="0"/>
              <a:t>, </a:t>
            </a:r>
            <a:r>
              <a:rPr lang="en-US" sz="4000" dirty="0" err="1"/>
              <a:t>Consulid</a:t>
            </a:r>
            <a:r>
              <a:rPr lang="en-US" sz="4000" dirty="0"/>
              <a:t> </a:t>
            </a:r>
            <a:r>
              <a:rPr lang="en-US" sz="4000" dirty="0" err="1"/>
              <a:t>s’apparente</a:t>
            </a:r>
            <a:r>
              <a:rPr lang="en-US" sz="4000" dirty="0"/>
              <a:t> à un cabinet de conseil </a:t>
            </a:r>
            <a:r>
              <a:rPr lang="en-US" sz="4000" dirty="0" err="1"/>
              <a:t>animé</a:t>
            </a:r>
            <a:r>
              <a:rPr lang="en-US" sz="4000" dirty="0"/>
              <a:t> par des </a:t>
            </a:r>
            <a:r>
              <a:rPr lang="en-US" sz="4000" dirty="0" err="1"/>
              <a:t>doctorant</a:t>
            </a:r>
            <a:r>
              <a:rPr lang="en-US" sz="4000" dirty="0"/>
              <a:t> pour des </a:t>
            </a:r>
            <a:r>
              <a:rPr lang="en-US" sz="4000" dirty="0" err="1"/>
              <a:t>doctorants</a:t>
            </a:r>
            <a:r>
              <a:rPr lang="en-US" sz="4000" dirty="0"/>
              <a:t> de </a:t>
            </a:r>
            <a:r>
              <a:rPr lang="en-US" sz="4000" dirty="0" err="1"/>
              <a:t>l’Université</a:t>
            </a:r>
            <a:r>
              <a:rPr lang="en-US" sz="4000" dirty="0"/>
              <a:t>. </a:t>
            </a:r>
            <a:endParaRPr dirty="0"/>
          </a:p>
          <a:p>
            <a:pPr marL="0" lvl="0" indent="0" algn="l" rtl="0">
              <a:lnSpc>
                <a:spcPct val="100000"/>
              </a:lnSpc>
              <a:spcBef>
                <a:spcPts val="0"/>
              </a:spcBef>
              <a:spcAft>
                <a:spcPts val="0"/>
              </a:spcAft>
              <a:buSzPts val="1400"/>
              <a:buNone/>
            </a:pPr>
            <a:endParaRPr sz="4000" dirty="0"/>
          </a:p>
          <a:p>
            <a:pPr marL="0" lvl="0" indent="0" algn="l" rtl="0">
              <a:lnSpc>
                <a:spcPct val="100000"/>
              </a:lnSpc>
              <a:spcBef>
                <a:spcPts val="0"/>
              </a:spcBef>
              <a:spcAft>
                <a:spcPts val="0"/>
              </a:spcAft>
              <a:buSzPts val="1400"/>
              <a:buNone/>
            </a:pPr>
            <a:r>
              <a:rPr lang="en-US" sz="4000" dirty="0"/>
              <a:t>Le but </a:t>
            </a:r>
            <a:r>
              <a:rPr lang="en-US" sz="4000" dirty="0" err="1"/>
              <a:t>ici</a:t>
            </a:r>
            <a:r>
              <a:rPr lang="en-US" sz="4000" dirty="0"/>
              <a:t> </a:t>
            </a:r>
            <a:r>
              <a:rPr lang="en-US" sz="4000" dirty="0" err="1"/>
              <a:t>est</a:t>
            </a:r>
            <a:r>
              <a:rPr lang="en-US" sz="4000" dirty="0"/>
              <a:t> de </a:t>
            </a:r>
            <a:r>
              <a:rPr lang="en-US" sz="4000" dirty="0" err="1"/>
              <a:t>permettre</a:t>
            </a:r>
            <a:r>
              <a:rPr lang="en-US" sz="4000" dirty="0"/>
              <a:t> aux </a:t>
            </a:r>
            <a:r>
              <a:rPr lang="en-US" sz="4000" dirty="0" err="1"/>
              <a:t>doctorants</a:t>
            </a:r>
            <a:r>
              <a:rPr lang="en-US" sz="4000" dirty="0"/>
              <a:t> de </a:t>
            </a:r>
            <a:r>
              <a:rPr lang="en-US" sz="4000" dirty="0" err="1"/>
              <a:t>réaliser</a:t>
            </a:r>
            <a:r>
              <a:rPr lang="en-US" sz="4000" dirty="0"/>
              <a:t> des missions de conseil pour les </a:t>
            </a:r>
            <a:r>
              <a:rPr lang="en-US" sz="4000" dirty="0" err="1"/>
              <a:t>entreprises</a:t>
            </a:r>
            <a:r>
              <a:rPr lang="en-US" sz="4000" dirty="0"/>
              <a:t> </a:t>
            </a:r>
            <a:r>
              <a:rPr lang="en-US" sz="4000" dirty="0" err="1"/>
              <a:t>ou</a:t>
            </a:r>
            <a:r>
              <a:rPr lang="en-US" sz="4000" dirty="0"/>
              <a:t> les </a:t>
            </a:r>
            <a:r>
              <a:rPr lang="en-US" sz="4000" dirty="0" err="1"/>
              <a:t>différents</a:t>
            </a:r>
            <a:r>
              <a:rPr lang="en-US" sz="4000" dirty="0"/>
              <a:t> </a:t>
            </a:r>
            <a:r>
              <a:rPr lang="en-US" sz="4000" dirty="0" err="1"/>
              <a:t>acteurs</a:t>
            </a:r>
            <a:r>
              <a:rPr lang="en-US" sz="4000" dirty="0"/>
              <a:t> </a:t>
            </a:r>
            <a:r>
              <a:rPr lang="en-US" sz="4000" dirty="0" err="1"/>
              <a:t>économiques</a:t>
            </a:r>
            <a:r>
              <a:rPr lang="en-US" sz="4000" dirty="0"/>
              <a:t> des Hauts de France. </a:t>
            </a:r>
            <a:br>
              <a:rPr lang="en-US" sz="4000" dirty="0"/>
            </a:br>
            <a:r>
              <a:rPr lang="en-US" sz="4000" dirty="0" err="1"/>
              <a:t>Consulid</a:t>
            </a:r>
            <a:r>
              <a:rPr lang="en-US" sz="4000" dirty="0"/>
              <a:t> </a:t>
            </a:r>
            <a:r>
              <a:rPr lang="en-US" sz="4000" dirty="0" err="1"/>
              <a:t>est</a:t>
            </a:r>
            <a:r>
              <a:rPr lang="en-US" sz="4000" dirty="0"/>
              <a:t> un </a:t>
            </a:r>
            <a:r>
              <a:rPr lang="en-US" sz="4000" dirty="0" err="1"/>
              <a:t>démonstrateur</a:t>
            </a:r>
            <a:r>
              <a:rPr lang="en-US" sz="4000" dirty="0"/>
              <a:t> de </a:t>
            </a:r>
            <a:r>
              <a:rPr lang="en-US" sz="4000" dirty="0" err="1"/>
              <a:t>compétence</a:t>
            </a:r>
            <a:r>
              <a:rPr lang="en-US" sz="4000" dirty="0"/>
              <a:t>, </a:t>
            </a:r>
            <a:r>
              <a:rPr lang="en-US" sz="4000" dirty="0" err="1"/>
              <a:t>puis</a:t>
            </a:r>
            <a:r>
              <a:rPr lang="en-US" sz="4000" dirty="0"/>
              <a:t> </a:t>
            </a:r>
            <a:r>
              <a:rPr lang="en-US" sz="4000" dirty="0" err="1"/>
              <a:t>qu’elle</a:t>
            </a:r>
            <a:r>
              <a:rPr lang="en-US" sz="4000" dirty="0"/>
              <a:t> </a:t>
            </a:r>
            <a:r>
              <a:rPr lang="en-US" sz="4000" dirty="0" err="1"/>
              <a:t>permet</a:t>
            </a:r>
            <a:r>
              <a:rPr lang="en-US" sz="4000" dirty="0"/>
              <a:t> aux </a:t>
            </a:r>
            <a:r>
              <a:rPr lang="en-US" sz="4000" dirty="0" err="1"/>
              <a:t>doctorants</a:t>
            </a:r>
            <a:r>
              <a:rPr lang="en-US" sz="4000" dirty="0"/>
              <a:t> de quitter </a:t>
            </a:r>
            <a:r>
              <a:rPr lang="en-US" sz="4000" dirty="0" err="1"/>
              <a:t>leur</a:t>
            </a:r>
            <a:r>
              <a:rPr lang="en-US" sz="4000" dirty="0"/>
              <a:t> </a:t>
            </a:r>
            <a:r>
              <a:rPr lang="en-US" sz="4000" dirty="0" err="1"/>
              <a:t>laboratoires</a:t>
            </a:r>
            <a:r>
              <a:rPr lang="en-US" sz="4000" dirty="0"/>
              <a:t> , </a:t>
            </a:r>
            <a:r>
              <a:rPr lang="en-US" sz="4000" dirty="0" err="1"/>
              <a:t>ou</a:t>
            </a:r>
            <a:r>
              <a:rPr lang="en-US" sz="4000" dirty="0"/>
              <a:t> la </a:t>
            </a:r>
            <a:r>
              <a:rPr lang="en-US" sz="4000" dirty="0" err="1"/>
              <a:t>bibliothèque</a:t>
            </a:r>
            <a:r>
              <a:rPr lang="en-US" sz="4000" dirty="0"/>
              <a:t> et </a:t>
            </a:r>
            <a:r>
              <a:rPr lang="en-US" sz="4000" dirty="0" err="1"/>
              <a:t>d’appliquer</a:t>
            </a:r>
            <a:r>
              <a:rPr lang="en-US" sz="4000" dirty="0"/>
              <a:t> les competence </a:t>
            </a:r>
            <a:r>
              <a:rPr lang="en-US" sz="4000" dirty="0" err="1"/>
              <a:t>qu’ils</a:t>
            </a:r>
            <a:r>
              <a:rPr lang="en-US" sz="4000" dirty="0"/>
              <a:t> </a:t>
            </a:r>
            <a:r>
              <a:rPr lang="en-US" sz="4000" dirty="0" err="1"/>
              <a:t>ont</a:t>
            </a:r>
            <a:r>
              <a:rPr lang="en-US" sz="4000" dirty="0"/>
              <a:t> </a:t>
            </a:r>
            <a:r>
              <a:rPr lang="en-US" sz="4000" dirty="0" err="1"/>
              <a:t>acquises</a:t>
            </a:r>
            <a:r>
              <a:rPr lang="en-US" sz="4000" dirty="0"/>
              <a:t> Durant </a:t>
            </a:r>
            <a:r>
              <a:rPr lang="en-US" sz="4000" dirty="0" err="1"/>
              <a:t>ces</a:t>
            </a:r>
            <a:r>
              <a:rPr lang="en-US" sz="4000" dirty="0"/>
              <a:t> </a:t>
            </a:r>
            <a:r>
              <a:rPr lang="en-US" sz="4000" dirty="0" err="1"/>
              <a:t>années</a:t>
            </a:r>
            <a:r>
              <a:rPr lang="en-US" sz="4000" dirty="0"/>
              <a:t> dans des missions </a:t>
            </a:r>
            <a:r>
              <a:rPr lang="en-US" sz="4000" dirty="0" err="1"/>
              <a:t>d’expértises</a:t>
            </a:r>
            <a:r>
              <a:rPr lang="en-US" sz="4000" dirty="0"/>
              <a:t>. </a:t>
            </a:r>
          </a:p>
          <a:p>
            <a:pPr marL="0" lvl="0" indent="0" algn="l" rtl="0">
              <a:lnSpc>
                <a:spcPct val="100000"/>
              </a:lnSpc>
              <a:spcBef>
                <a:spcPts val="0"/>
              </a:spcBef>
              <a:spcAft>
                <a:spcPts val="0"/>
              </a:spcAft>
              <a:buSzPts val="1400"/>
              <a:buNone/>
            </a:pPr>
            <a:r>
              <a:rPr lang="en-US" sz="4000" dirty="0" err="1"/>
              <a:t>Consulid</a:t>
            </a:r>
            <a:r>
              <a:rPr lang="en-US" sz="4000" dirty="0"/>
              <a:t> </a:t>
            </a:r>
            <a:r>
              <a:rPr lang="en-US" sz="4000" dirty="0" err="1"/>
              <a:t>est</a:t>
            </a:r>
            <a:r>
              <a:rPr lang="en-US" sz="4000" dirty="0"/>
              <a:t> </a:t>
            </a:r>
            <a:r>
              <a:rPr lang="en-US" sz="4000" dirty="0" err="1"/>
              <a:t>également</a:t>
            </a:r>
            <a:r>
              <a:rPr lang="en-US" sz="4000" dirty="0"/>
              <a:t>  un </a:t>
            </a:r>
            <a:r>
              <a:rPr lang="en-US" sz="4000" dirty="0" err="1"/>
              <a:t>facilitateur</a:t>
            </a:r>
            <a:r>
              <a:rPr lang="en-US" sz="4000" dirty="0"/>
              <a:t> de rencontre, un </a:t>
            </a:r>
            <a:r>
              <a:rPr lang="en-US" sz="4000" dirty="0" err="1"/>
              <a:t>véritable</a:t>
            </a:r>
            <a:r>
              <a:rPr lang="en-US" sz="4000" dirty="0"/>
              <a:t> </a:t>
            </a:r>
            <a:r>
              <a:rPr lang="en-US" sz="4000" dirty="0" err="1"/>
              <a:t>intermédiaire</a:t>
            </a:r>
            <a:r>
              <a:rPr lang="en-US" sz="4000" dirty="0"/>
              <a:t> entre les </a:t>
            </a:r>
            <a:r>
              <a:rPr lang="en-US" sz="4000" dirty="0" err="1"/>
              <a:t>doctorants</a:t>
            </a:r>
            <a:r>
              <a:rPr lang="en-US" sz="4000" dirty="0"/>
              <a:t> de </a:t>
            </a:r>
            <a:r>
              <a:rPr lang="en-US" sz="4000" dirty="0" err="1"/>
              <a:t>l’université</a:t>
            </a:r>
            <a:r>
              <a:rPr lang="en-US" sz="4000" dirty="0"/>
              <a:t> de Lille et les </a:t>
            </a:r>
            <a:r>
              <a:rPr lang="en-US" sz="4000" dirty="0" err="1"/>
              <a:t>entreprises</a:t>
            </a:r>
            <a:r>
              <a:rPr lang="en-US" sz="4000" dirty="0"/>
              <a:t>. </a:t>
            </a:r>
            <a:endParaRPr sz="4000" dirty="0"/>
          </a:p>
        </p:txBody>
      </p:sp>
      <p:sp>
        <p:nvSpPr>
          <p:cNvPr id="26" name="Google Shape;2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En</a:t>
            </a:r>
            <a:r>
              <a:rPr lang="en-US" dirty="0"/>
              <a:t> tant que </a:t>
            </a:r>
            <a:r>
              <a:rPr lang="en-US" dirty="0" err="1"/>
              <a:t>doctorant</a:t>
            </a:r>
            <a:r>
              <a:rPr lang="en-US" dirty="0"/>
              <a:t> on a la </a:t>
            </a:r>
            <a:r>
              <a:rPr lang="en-US" dirty="0" err="1"/>
              <a:t>possibilité</a:t>
            </a:r>
            <a:r>
              <a:rPr lang="en-US" dirty="0"/>
              <a:t> de </a:t>
            </a:r>
            <a:r>
              <a:rPr lang="en-US" dirty="0" err="1"/>
              <a:t>réaliser</a:t>
            </a:r>
            <a:r>
              <a:rPr lang="en-US" dirty="0"/>
              <a:t> des missions de Conseil pendant la </a:t>
            </a:r>
            <a:r>
              <a:rPr lang="en-US" dirty="0" err="1"/>
              <a:t>thèse</a:t>
            </a:r>
            <a:r>
              <a:rPr lang="en-US" dirty="0"/>
              <a:t> </a:t>
            </a:r>
            <a:r>
              <a:rPr lang="en-US" dirty="0" err="1"/>
              <a:t>depuis</a:t>
            </a:r>
            <a:r>
              <a:rPr lang="en-US" dirty="0"/>
              <a:t> la publication du </a:t>
            </a:r>
            <a:r>
              <a:rPr lang="en-US" dirty="0" err="1"/>
              <a:t>Décret</a:t>
            </a:r>
            <a:r>
              <a:rPr lang="en-US" dirty="0"/>
              <a:t> du 23 Avril 2009. </a:t>
            </a:r>
            <a:br>
              <a:rPr lang="en-US" dirty="0"/>
            </a:br>
            <a:br>
              <a:rPr lang="en-US" dirty="0"/>
            </a:br>
            <a:r>
              <a:rPr lang="en-US" dirty="0" err="1"/>
              <a:t>Depuis</a:t>
            </a:r>
            <a:r>
              <a:rPr lang="en-US" dirty="0"/>
              <a:t> </a:t>
            </a:r>
            <a:r>
              <a:rPr lang="en-US" dirty="0" err="1"/>
              <a:t>cette</a:t>
            </a:r>
            <a:r>
              <a:rPr lang="en-US" dirty="0"/>
              <a:t> date, des actions </a:t>
            </a:r>
            <a:r>
              <a:rPr lang="en-US" dirty="0" err="1"/>
              <a:t>avaient</a:t>
            </a:r>
            <a:r>
              <a:rPr lang="en-US" dirty="0"/>
              <a:t> </a:t>
            </a:r>
            <a:r>
              <a:rPr lang="en-US" dirty="0" err="1"/>
              <a:t>été</a:t>
            </a:r>
            <a:r>
              <a:rPr lang="en-US" dirty="0"/>
              <a:t> mises </a:t>
            </a:r>
            <a:r>
              <a:rPr lang="en-US" dirty="0" err="1"/>
              <a:t>en</a:t>
            </a:r>
            <a:r>
              <a:rPr lang="en-US" dirty="0"/>
              <a:t> place par </a:t>
            </a:r>
            <a:r>
              <a:rPr lang="en-US" dirty="0" err="1"/>
              <a:t>l’Université</a:t>
            </a:r>
            <a:r>
              <a:rPr lang="en-US" dirty="0"/>
              <a:t> de Lille pour </a:t>
            </a:r>
            <a:r>
              <a:rPr lang="en-US" dirty="0" err="1"/>
              <a:t>créer</a:t>
            </a:r>
            <a:r>
              <a:rPr lang="en-US" dirty="0"/>
              <a:t> </a:t>
            </a:r>
            <a:r>
              <a:rPr lang="en-US" dirty="0" err="1"/>
              <a:t>une</a:t>
            </a:r>
            <a:r>
              <a:rPr lang="en-US" dirty="0"/>
              <a:t> association de </a:t>
            </a:r>
            <a:r>
              <a:rPr lang="en-US" dirty="0" err="1"/>
              <a:t>doctorants</a:t>
            </a:r>
            <a:r>
              <a:rPr lang="en-US" dirty="0"/>
              <a:t>, </a:t>
            </a:r>
            <a:r>
              <a:rPr lang="en-US" dirty="0" err="1"/>
              <a:t>Consulid</a:t>
            </a:r>
            <a:r>
              <a:rPr lang="en-US" dirty="0"/>
              <a:t>, qui </a:t>
            </a:r>
            <a:r>
              <a:rPr lang="en-US" dirty="0" err="1"/>
              <a:t>pouvait</a:t>
            </a:r>
            <a:r>
              <a:rPr lang="en-US" dirty="0"/>
              <a:t> </a:t>
            </a:r>
            <a:r>
              <a:rPr lang="en-US" dirty="0" err="1"/>
              <a:t>permettre</a:t>
            </a:r>
            <a:r>
              <a:rPr lang="en-US" dirty="0"/>
              <a:t> aux </a:t>
            </a:r>
            <a:r>
              <a:rPr lang="en-US" dirty="0" err="1"/>
              <a:t>doctorants</a:t>
            </a:r>
            <a:r>
              <a:rPr lang="en-US" dirty="0"/>
              <a:t> de </a:t>
            </a:r>
            <a:r>
              <a:rPr lang="en-US" dirty="0" err="1"/>
              <a:t>réaliser</a:t>
            </a:r>
            <a:r>
              <a:rPr lang="en-US" dirty="0"/>
              <a:t> des missions </a:t>
            </a:r>
            <a:r>
              <a:rPr lang="en-US" dirty="0" err="1"/>
              <a:t>d’expertise</a:t>
            </a:r>
            <a:r>
              <a:rPr lang="en-US" dirty="0"/>
              <a:t> pendant </a:t>
            </a:r>
            <a:r>
              <a:rPr lang="en-US" dirty="0" err="1"/>
              <a:t>leur</a:t>
            </a:r>
            <a:r>
              <a:rPr lang="en-US" dirty="0"/>
              <a:t> </a:t>
            </a:r>
            <a:r>
              <a:rPr lang="en-US" dirty="0" err="1"/>
              <a:t>thèse</a:t>
            </a:r>
            <a:r>
              <a:rPr lang="en-US" dirty="0"/>
              <a:t>. </a:t>
            </a:r>
            <a:br>
              <a:rPr lang="en-US" dirty="0"/>
            </a:br>
            <a:br>
              <a:rPr lang="en-US" dirty="0"/>
            </a:br>
            <a:r>
              <a:rPr lang="en-US" dirty="0"/>
              <a:t>Grâce aux très bons retours </a:t>
            </a:r>
            <a:r>
              <a:rPr lang="en-US" dirty="0" err="1"/>
              <a:t>obtenus</a:t>
            </a:r>
            <a:r>
              <a:rPr lang="en-US" dirty="0"/>
              <a:t> par </a:t>
            </a:r>
            <a:r>
              <a:rPr lang="en-US" dirty="0" err="1"/>
              <a:t>Consulid</a:t>
            </a:r>
            <a:r>
              <a:rPr lang="en-US" dirty="0"/>
              <a:t>, </a:t>
            </a:r>
            <a:r>
              <a:rPr lang="en-US" dirty="0" err="1"/>
              <a:t>l’Université</a:t>
            </a:r>
            <a:r>
              <a:rPr lang="en-US" dirty="0"/>
              <a:t> a par la suite </a:t>
            </a:r>
            <a:r>
              <a:rPr lang="en-US" dirty="0" err="1"/>
              <a:t>décidé</a:t>
            </a:r>
            <a:r>
              <a:rPr lang="en-US" dirty="0"/>
              <a:t> de </a:t>
            </a:r>
            <a:r>
              <a:rPr lang="en-US" dirty="0" err="1"/>
              <a:t>s’investir</a:t>
            </a:r>
            <a:r>
              <a:rPr lang="en-US" dirty="0"/>
              <a:t> </a:t>
            </a:r>
            <a:r>
              <a:rPr lang="en-US" dirty="0" err="1"/>
              <a:t>davantage</a:t>
            </a:r>
            <a:r>
              <a:rPr lang="en-US" dirty="0"/>
              <a:t> dans </a:t>
            </a:r>
            <a:r>
              <a:rPr lang="en-US" dirty="0" err="1"/>
              <a:t>cette</a:t>
            </a:r>
            <a:r>
              <a:rPr lang="en-US" dirty="0"/>
              <a:t> </a:t>
            </a:r>
            <a:r>
              <a:rPr lang="en-US" dirty="0" err="1"/>
              <a:t>intiative</a:t>
            </a:r>
            <a:r>
              <a:rPr lang="en-US" dirty="0"/>
              <a:t>, et </a:t>
            </a:r>
            <a:r>
              <a:rPr lang="en-US" dirty="0" err="1"/>
              <a:t>c’est</a:t>
            </a:r>
            <a:r>
              <a:rPr lang="en-US" dirty="0"/>
              <a:t> pour </a:t>
            </a:r>
            <a:r>
              <a:rPr lang="en-US" dirty="0" err="1"/>
              <a:t>cela</a:t>
            </a:r>
            <a:r>
              <a:rPr lang="en-US" dirty="0"/>
              <a:t> que </a:t>
            </a:r>
            <a:r>
              <a:rPr lang="en-US" dirty="0" err="1"/>
              <a:t>depuis</a:t>
            </a:r>
            <a:r>
              <a:rPr lang="en-US" dirty="0"/>
              <a:t> </a:t>
            </a:r>
            <a:r>
              <a:rPr lang="en-US" dirty="0" err="1"/>
              <a:t>Septembre</a:t>
            </a:r>
            <a:r>
              <a:rPr lang="en-US" dirty="0"/>
              <a:t> 2021, </a:t>
            </a:r>
            <a:r>
              <a:rPr lang="en-US" dirty="0" err="1"/>
              <a:t>Consulid</a:t>
            </a:r>
            <a:r>
              <a:rPr lang="en-US" dirty="0"/>
              <a:t> </a:t>
            </a:r>
            <a:r>
              <a:rPr lang="en-US" dirty="0" err="1"/>
              <a:t>est</a:t>
            </a:r>
            <a:r>
              <a:rPr lang="en-US" dirty="0"/>
              <a:t> </a:t>
            </a:r>
            <a:r>
              <a:rPr lang="en-US" dirty="0" err="1"/>
              <a:t>désormais</a:t>
            </a:r>
            <a:r>
              <a:rPr lang="en-US" dirty="0"/>
              <a:t> </a:t>
            </a:r>
            <a:r>
              <a:rPr lang="en-US" dirty="0" err="1"/>
              <a:t>rattaché</a:t>
            </a:r>
            <a:r>
              <a:rPr lang="en-US" dirty="0"/>
              <a:t> au Collège Doctoral. </a:t>
            </a:r>
            <a:endParaRPr dirty="0"/>
          </a:p>
        </p:txBody>
      </p:sp>
      <p:sp>
        <p:nvSpPr>
          <p:cNvPr id="39" name="Google Shape;3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Initialement, la possibilité de réaliser des missions de Conseil pendant la thèse est possible depuis la publication du Décret du 23 Avril 2009. </a:t>
            </a:r>
            <a:br>
              <a:rPr lang="en-US"/>
            </a:br>
            <a:br>
              <a:rPr lang="en-US"/>
            </a:br>
            <a:r>
              <a:rPr lang="en-US"/>
              <a:t>Depuis cette date, des actions avaient été mises en place par l’Université de Lille pour créer une association de doctorants, Consulid, qui pouvait permettre aux doctorants de réaliser des missions d’expertise pendant leur thèse. </a:t>
            </a:r>
            <a:br>
              <a:rPr lang="en-US"/>
            </a:br>
            <a:br>
              <a:rPr lang="en-US"/>
            </a:br>
            <a:r>
              <a:rPr lang="en-US"/>
              <a:t>Grâce aux très bons retours obtenus par Consulid, l’Université a par la suite décidé de s’investir davantage dans cette intiative, et c’est pour cela que depuis Septembre 2021, Consulid est désormais rattaché au Collège Doctoral. </a:t>
            </a:r>
            <a:endParaRPr/>
          </a:p>
        </p:txBody>
      </p:sp>
      <p:sp>
        <p:nvSpPr>
          <p:cNvPr id="79" name="Google Shape;7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Initialement, la possibilité de réaliser des missions de Conseil pendant la thèse est possible depuis la publication du Décret du 23 Avril 2009. </a:t>
            </a:r>
            <a:br>
              <a:rPr lang="en-US"/>
            </a:br>
            <a:br>
              <a:rPr lang="en-US"/>
            </a:br>
            <a:r>
              <a:rPr lang="en-US"/>
              <a:t>Depuis cette date, des actions avaient été mises en place par l’Université de Lille pour créer une association de doctorants, Consulid, qui pouvait permettre aux doctorants de réaliser des missions d’expertise pendant leur thèse. </a:t>
            </a:r>
            <a:br>
              <a:rPr lang="en-US"/>
            </a:br>
            <a:br>
              <a:rPr lang="en-US"/>
            </a:br>
            <a:r>
              <a:rPr lang="en-US"/>
              <a:t>Grâce aux très bons retours obtenus par Consulid, l’Université a par la suite décidé de s’investir davantage dans cette intiative, et c’est pour cela que depuis Septembre 2021, Consulid est désormais rattaché au Collège Doctoral. </a:t>
            </a:r>
            <a:endParaRPr/>
          </a:p>
        </p:txBody>
      </p:sp>
      <p:sp>
        <p:nvSpPr>
          <p:cNvPr id="127" name="Google Shape;12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uverture" type="blank">
  <p:cSld name="BLANK">
    <p:bg>
      <p:bgPr>
        <a:blipFill>
          <a:blip r:embed="rId2">
            <a:alphaModFix/>
          </a:blip>
          <a:stretch>
            <a:fillRect/>
          </a:stretch>
        </a:blipFill>
        <a:effectLst/>
      </p:bgPr>
    </p:bg>
    <p:spTree>
      <p:nvGrpSpPr>
        <p:cNvPr id="1" name="Shape 6"/>
        <p:cNvGrpSpPr/>
        <p:nvPr/>
      </p:nvGrpSpPr>
      <p:grpSpPr>
        <a:xfrm>
          <a:off x="0" y="0"/>
          <a:ext cx="0" cy="0"/>
          <a:chOff x="0" y="0"/>
          <a:chExt cx="0" cy="0"/>
        </a:xfrm>
      </p:grpSpPr>
      <p:sp>
        <p:nvSpPr>
          <p:cNvPr id="7" name="Google Shape;7;p22"/>
          <p:cNvSpPr txBox="1">
            <a:spLocks noGrp="1"/>
          </p:cNvSpPr>
          <p:nvPr>
            <p:ph type="sldNum" idx="12"/>
          </p:nvPr>
        </p:nvSpPr>
        <p:spPr>
          <a:xfrm>
            <a:off x="4345424" y="6356353"/>
            <a:ext cx="479959"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675" b="0" i="0" u="sng" strike="noStrike" cap="none">
                <a:solidFill>
                  <a:srgbClr val="F49000"/>
                </a:solidFill>
                <a:latin typeface="Comfortaa"/>
                <a:ea typeface="Comfortaa"/>
                <a:cs typeface="Comfortaa"/>
                <a:sym typeface="Comfortaa"/>
              </a:defRPr>
            </a:lvl1pPr>
            <a:lvl2pPr marL="0" marR="0" lvl="1" indent="0" algn="ctr" rtl="0">
              <a:lnSpc>
                <a:spcPct val="100000"/>
              </a:lnSpc>
              <a:spcBef>
                <a:spcPts val="0"/>
              </a:spcBef>
              <a:spcAft>
                <a:spcPts val="0"/>
              </a:spcAft>
              <a:buClr>
                <a:srgbClr val="000000"/>
              </a:buClr>
              <a:buSzPts val="900"/>
              <a:buFont typeface="Arial"/>
              <a:buNone/>
              <a:defRPr sz="675" b="0" i="0" u="sng" strike="noStrike" cap="none">
                <a:solidFill>
                  <a:srgbClr val="F49000"/>
                </a:solidFill>
                <a:latin typeface="Comfortaa"/>
                <a:ea typeface="Comfortaa"/>
                <a:cs typeface="Comfortaa"/>
                <a:sym typeface="Comfortaa"/>
              </a:defRPr>
            </a:lvl2pPr>
            <a:lvl3pPr marL="0" marR="0" lvl="2" indent="0" algn="ctr" rtl="0">
              <a:lnSpc>
                <a:spcPct val="100000"/>
              </a:lnSpc>
              <a:spcBef>
                <a:spcPts val="0"/>
              </a:spcBef>
              <a:spcAft>
                <a:spcPts val="0"/>
              </a:spcAft>
              <a:buClr>
                <a:srgbClr val="000000"/>
              </a:buClr>
              <a:buSzPts val="900"/>
              <a:buFont typeface="Arial"/>
              <a:buNone/>
              <a:defRPr sz="675" b="0" i="0" u="sng" strike="noStrike" cap="none">
                <a:solidFill>
                  <a:srgbClr val="F49000"/>
                </a:solidFill>
                <a:latin typeface="Comfortaa"/>
                <a:ea typeface="Comfortaa"/>
                <a:cs typeface="Comfortaa"/>
                <a:sym typeface="Comfortaa"/>
              </a:defRPr>
            </a:lvl3pPr>
            <a:lvl4pPr marL="0" marR="0" lvl="3" indent="0" algn="ctr" rtl="0">
              <a:lnSpc>
                <a:spcPct val="100000"/>
              </a:lnSpc>
              <a:spcBef>
                <a:spcPts val="0"/>
              </a:spcBef>
              <a:spcAft>
                <a:spcPts val="0"/>
              </a:spcAft>
              <a:buClr>
                <a:srgbClr val="000000"/>
              </a:buClr>
              <a:buSzPts val="900"/>
              <a:buFont typeface="Arial"/>
              <a:buNone/>
              <a:defRPr sz="675" b="0" i="0" u="sng" strike="noStrike" cap="none">
                <a:solidFill>
                  <a:srgbClr val="F49000"/>
                </a:solidFill>
                <a:latin typeface="Comfortaa"/>
                <a:ea typeface="Comfortaa"/>
                <a:cs typeface="Comfortaa"/>
                <a:sym typeface="Comfortaa"/>
              </a:defRPr>
            </a:lvl4pPr>
            <a:lvl5pPr marL="0" marR="0" lvl="4" indent="0" algn="ctr" rtl="0">
              <a:lnSpc>
                <a:spcPct val="100000"/>
              </a:lnSpc>
              <a:spcBef>
                <a:spcPts val="0"/>
              </a:spcBef>
              <a:spcAft>
                <a:spcPts val="0"/>
              </a:spcAft>
              <a:buClr>
                <a:srgbClr val="000000"/>
              </a:buClr>
              <a:buSzPts val="900"/>
              <a:buFont typeface="Arial"/>
              <a:buNone/>
              <a:defRPr sz="675" b="0" i="0" u="sng" strike="noStrike" cap="none">
                <a:solidFill>
                  <a:srgbClr val="F49000"/>
                </a:solidFill>
                <a:latin typeface="Comfortaa"/>
                <a:ea typeface="Comfortaa"/>
                <a:cs typeface="Comfortaa"/>
                <a:sym typeface="Comfortaa"/>
              </a:defRPr>
            </a:lvl5pPr>
            <a:lvl6pPr marL="0" marR="0" lvl="5" indent="0" algn="ctr" rtl="0">
              <a:lnSpc>
                <a:spcPct val="100000"/>
              </a:lnSpc>
              <a:spcBef>
                <a:spcPts val="0"/>
              </a:spcBef>
              <a:spcAft>
                <a:spcPts val="0"/>
              </a:spcAft>
              <a:buClr>
                <a:srgbClr val="000000"/>
              </a:buClr>
              <a:buSzPts val="900"/>
              <a:buFont typeface="Arial"/>
              <a:buNone/>
              <a:defRPr sz="675" b="0" i="0" u="sng" strike="noStrike" cap="none">
                <a:solidFill>
                  <a:srgbClr val="F49000"/>
                </a:solidFill>
                <a:latin typeface="Comfortaa"/>
                <a:ea typeface="Comfortaa"/>
                <a:cs typeface="Comfortaa"/>
                <a:sym typeface="Comfortaa"/>
              </a:defRPr>
            </a:lvl6pPr>
            <a:lvl7pPr marL="0" marR="0" lvl="6" indent="0" algn="ctr" rtl="0">
              <a:lnSpc>
                <a:spcPct val="100000"/>
              </a:lnSpc>
              <a:spcBef>
                <a:spcPts val="0"/>
              </a:spcBef>
              <a:spcAft>
                <a:spcPts val="0"/>
              </a:spcAft>
              <a:buClr>
                <a:srgbClr val="000000"/>
              </a:buClr>
              <a:buSzPts val="900"/>
              <a:buFont typeface="Arial"/>
              <a:buNone/>
              <a:defRPr sz="675" b="0" i="0" u="sng" strike="noStrike" cap="none">
                <a:solidFill>
                  <a:srgbClr val="F49000"/>
                </a:solidFill>
                <a:latin typeface="Comfortaa"/>
                <a:ea typeface="Comfortaa"/>
                <a:cs typeface="Comfortaa"/>
                <a:sym typeface="Comfortaa"/>
              </a:defRPr>
            </a:lvl7pPr>
            <a:lvl8pPr marL="0" marR="0" lvl="7" indent="0" algn="ctr" rtl="0">
              <a:lnSpc>
                <a:spcPct val="100000"/>
              </a:lnSpc>
              <a:spcBef>
                <a:spcPts val="0"/>
              </a:spcBef>
              <a:spcAft>
                <a:spcPts val="0"/>
              </a:spcAft>
              <a:buClr>
                <a:srgbClr val="000000"/>
              </a:buClr>
              <a:buSzPts val="900"/>
              <a:buFont typeface="Arial"/>
              <a:buNone/>
              <a:defRPr sz="675" b="0" i="0" u="sng" strike="noStrike" cap="none">
                <a:solidFill>
                  <a:srgbClr val="F49000"/>
                </a:solidFill>
                <a:latin typeface="Comfortaa"/>
                <a:ea typeface="Comfortaa"/>
                <a:cs typeface="Comfortaa"/>
                <a:sym typeface="Comfortaa"/>
              </a:defRPr>
            </a:lvl8pPr>
            <a:lvl9pPr marL="0" marR="0" lvl="8" indent="0" algn="ctr" rtl="0">
              <a:lnSpc>
                <a:spcPct val="100000"/>
              </a:lnSpc>
              <a:spcBef>
                <a:spcPts val="0"/>
              </a:spcBef>
              <a:spcAft>
                <a:spcPts val="0"/>
              </a:spcAft>
              <a:buClr>
                <a:srgbClr val="000000"/>
              </a:buClr>
              <a:buSzPts val="900"/>
              <a:buFont typeface="Arial"/>
              <a:buNone/>
              <a:defRPr sz="675" b="0" i="0" u="sng" strike="noStrike" cap="none">
                <a:solidFill>
                  <a:srgbClr val="F49000"/>
                </a:solidFill>
                <a:latin typeface="Comfortaa"/>
                <a:ea typeface="Comfortaa"/>
                <a:cs typeface="Comfortaa"/>
                <a:sym typeface="Comforta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u">
  <p:cSld name="Contenu">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3"/>
          <p:cNvSpPr txBox="1">
            <a:spLocks noGrp="1"/>
          </p:cNvSpPr>
          <p:nvPr>
            <p:ph type="sldNum" idx="12"/>
          </p:nvPr>
        </p:nvSpPr>
        <p:spPr>
          <a:xfrm>
            <a:off x="4345423" y="6356351"/>
            <a:ext cx="4800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1pPr>
            <a:lvl2pPr marL="0" marR="0" lvl="1"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2pPr>
            <a:lvl3pPr marL="0" marR="0" lvl="2"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3pPr>
            <a:lvl4pPr marL="0" marR="0" lvl="3"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4pPr>
            <a:lvl5pPr marL="0" marR="0" lvl="4"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5pPr>
            <a:lvl6pPr marL="0" marR="0" lvl="5"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6pPr>
            <a:lvl7pPr marL="0" marR="0" lvl="6"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7pPr>
            <a:lvl8pPr marL="0" marR="0" lvl="7"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8pPr>
            <a:lvl9pPr marL="0" marR="0" lvl="8"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itre">
  <p:cSld name="Chapitr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4"/>
          <p:cNvSpPr txBox="1">
            <a:spLocks noGrp="1"/>
          </p:cNvSpPr>
          <p:nvPr>
            <p:ph type="sldNum" idx="12"/>
          </p:nvPr>
        </p:nvSpPr>
        <p:spPr>
          <a:xfrm>
            <a:off x="4345423" y="6356351"/>
            <a:ext cx="479959"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1pPr>
            <a:lvl2pPr marL="0" marR="0" lvl="1"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2pPr>
            <a:lvl3pPr marL="0" marR="0" lvl="2"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3pPr>
            <a:lvl4pPr marL="0" marR="0" lvl="3"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4pPr>
            <a:lvl5pPr marL="0" marR="0" lvl="4"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5pPr>
            <a:lvl6pPr marL="0" marR="0" lvl="5"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6pPr>
            <a:lvl7pPr marL="0" marR="0" lvl="6"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7pPr>
            <a:lvl8pPr marL="0" marR="0" lvl="7"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8pPr>
            <a:lvl9pPr marL="0" marR="0" lvl="8" indent="0" algn="ctr" rtl="0">
              <a:lnSpc>
                <a:spcPct val="100000"/>
              </a:lnSpc>
              <a:spcBef>
                <a:spcPts val="0"/>
              </a:spcBef>
              <a:spcAft>
                <a:spcPts val="0"/>
              </a:spcAft>
              <a:buClr>
                <a:srgbClr val="000000"/>
              </a:buClr>
              <a:buSzPts val="900"/>
              <a:buFont typeface="Arial"/>
              <a:buNone/>
              <a:defRPr sz="900" b="0" i="0" u="sng" strike="noStrike" cap="none">
                <a:solidFill>
                  <a:srgbClr val="F49000"/>
                </a:solidFill>
                <a:latin typeface="Comfortaa"/>
                <a:ea typeface="Comfortaa"/>
                <a:cs typeface="Comfortaa"/>
                <a:sym typeface="Comforta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2"/>
          <p:cNvSpPr txBox="1"/>
          <p:nvPr/>
        </p:nvSpPr>
        <p:spPr>
          <a:xfrm>
            <a:off x="7854994" y="2674387"/>
            <a:ext cx="3649950" cy="30006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17" name="Google Shape;17;p12"/>
          <p:cNvSpPr txBox="1"/>
          <p:nvPr/>
        </p:nvSpPr>
        <p:spPr>
          <a:xfrm>
            <a:off x="8001000" y="1128281"/>
            <a:ext cx="3300525" cy="30006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grpSp>
        <p:nvGrpSpPr>
          <p:cNvPr id="18" name="Google Shape;18;p12"/>
          <p:cNvGrpSpPr/>
          <p:nvPr/>
        </p:nvGrpSpPr>
        <p:grpSpPr>
          <a:xfrm>
            <a:off x="7562851" y="6228789"/>
            <a:ext cx="1485899" cy="524436"/>
            <a:chOff x="7467600" y="6158753"/>
            <a:chExt cx="1570175" cy="562698"/>
          </a:xfrm>
        </p:grpSpPr>
        <p:sp>
          <p:nvSpPr>
            <p:cNvPr id="19" name="Google Shape;19;p12"/>
            <p:cNvSpPr/>
            <p:nvPr/>
          </p:nvSpPr>
          <p:spPr>
            <a:xfrm>
              <a:off x="7467600" y="6158753"/>
              <a:ext cx="1570175" cy="56269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20" name="Google Shape;20;p12" descr="Accueil - Université de Lille"/>
            <p:cNvPicPr preferRelativeResize="0"/>
            <p:nvPr/>
          </p:nvPicPr>
          <p:blipFill rotWithShape="1">
            <a:blip r:embed="rId3">
              <a:alphaModFix/>
            </a:blip>
            <a:srcRect/>
            <a:stretch/>
          </p:blipFill>
          <p:spPr>
            <a:xfrm>
              <a:off x="7569698" y="6257552"/>
              <a:ext cx="1365978" cy="365100"/>
            </a:xfrm>
            <a:prstGeom prst="rect">
              <a:avLst/>
            </a:prstGeom>
            <a:noFill/>
            <a:ln>
              <a:noFill/>
            </a:ln>
          </p:spPr>
        </p:pic>
      </p:grpSp>
      <p:pic>
        <p:nvPicPr>
          <p:cNvPr id="21" name="Google Shape;21;p12"/>
          <p:cNvPicPr preferRelativeResize="0"/>
          <p:nvPr/>
        </p:nvPicPr>
        <p:blipFill rotWithShape="1">
          <a:blip r:embed="rId4">
            <a:alphaModFix/>
          </a:blip>
          <a:srcRect/>
          <a:stretch/>
        </p:blipFill>
        <p:spPr>
          <a:xfrm>
            <a:off x="1804478" y="1128281"/>
            <a:ext cx="3205672" cy="2147906"/>
          </a:xfrm>
          <a:prstGeom prst="rect">
            <a:avLst/>
          </a:prstGeom>
          <a:noFill/>
          <a:ln>
            <a:noFill/>
          </a:ln>
        </p:spPr>
      </p:pic>
      <p:sp>
        <p:nvSpPr>
          <p:cNvPr id="22" name="Google Shape;22;p12"/>
          <p:cNvSpPr txBox="1"/>
          <p:nvPr/>
        </p:nvSpPr>
        <p:spPr>
          <a:xfrm>
            <a:off x="1026064" y="3276187"/>
            <a:ext cx="47625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dirty="0">
                <a:solidFill>
                  <a:srgbClr val="000000"/>
                </a:solidFill>
                <a:effectLst/>
                <a:latin typeface="Segoe UI" panose="020B0502040204020203" pitchFamily="34" charset="0"/>
              </a:rPr>
              <a:t> EG ENGSYS</a:t>
            </a:r>
            <a:r>
              <a:rPr lang="en-US" sz="2400" dirty="0">
                <a:latin typeface="Comfortaa"/>
                <a:ea typeface="Comfortaa"/>
                <a:cs typeface="Comfortaa"/>
                <a:sym typeface="Comfortaa"/>
              </a:rPr>
              <a:t>            </a:t>
            </a:r>
            <a:r>
              <a:rPr lang="en-US" sz="2400" dirty="0" err="1">
                <a:latin typeface="Comfortaa"/>
                <a:ea typeface="Comfortaa"/>
                <a:cs typeface="Comfortaa"/>
                <a:sym typeface="Comfortaa"/>
              </a:rPr>
              <a:t>Décembre</a:t>
            </a:r>
            <a:r>
              <a:rPr lang="en-US" sz="2400" dirty="0">
                <a:latin typeface="Comfortaa"/>
                <a:ea typeface="Comfortaa"/>
                <a:cs typeface="Comfortaa"/>
                <a:sym typeface="Comfortaa"/>
              </a:rPr>
              <a:t> </a:t>
            </a:r>
            <a:r>
              <a:rPr lang="en-US" sz="2400" b="0" i="0" u="none" strike="noStrike" cap="none" dirty="0">
                <a:solidFill>
                  <a:srgbClr val="000000"/>
                </a:solidFill>
                <a:latin typeface="Comfortaa"/>
                <a:ea typeface="Comfortaa"/>
                <a:cs typeface="Comfortaa"/>
                <a:sym typeface="Comfortaa"/>
              </a:rPr>
              <a:t> 2022</a:t>
            </a:r>
            <a:endParaRPr dirty="0"/>
          </a:p>
          <a:p>
            <a:pPr marL="0" marR="0" lvl="0" indent="0" algn="ctr" rtl="0">
              <a:lnSpc>
                <a:spcPct val="100000"/>
              </a:lnSpc>
              <a:spcBef>
                <a:spcPts val="0"/>
              </a:spcBef>
              <a:spcAft>
                <a:spcPts val="0"/>
              </a:spcAft>
              <a:buNone/>
            </a:pPr>
            <a:endParaRPr sz="2400" b="0" i="0" u="none" strike="noStrike" cap="none" dirty="0">
              <a:solidFill>
                <a:srgbClr val="000000"/>
              </a:solidFill>
              <a:latin typeface="Comfortaa"/>
              <a:ea typeface="Comfortaa"/>
              <a:cs typeface="Comfortaa"/>
              <a:sym typeface="Comfortaa"/>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Comfortaa"/>
              <a:ea typeface="Comfortaa"/>
              <a:cs typeface="Comfortaa"/>
              <a:sym typeface="Comfortaa"/>
            </a:endParaRPr>
          </a:p>
        </p:txBody>
      </p:sp>
      <p:sp>
        <p:nvSpPr>
          <p:cNvPr id="23" name="Google Shape;23;p12"/>
          <p:cNvSpPr txBox="1">
            <a:spLocks noGrp="1"/>
          </p:cNvSpPr>
          <p:nvPr>
            <p:ph type="sldNum" idx="12"/>
          </p:nvPr>
        </p:nvSpPr>
        <p:spPr>
          <a:xfrm>
            <a:off x="4345424" y="6356353"/>
            <a:ext cx="4799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13"/>
          <p:cNvPicPr preferRelativeResize="0"/>
          <p:nvPr/>
        </p:nvPicPr>
        <p:blipFill rotWithShape="1">
          <a:blip r:embed="rId3">
            <a:alphaModFix/>
          </a:blip>
          <a:srcRect l="1814" r="1880"/>
          <a:stretch/>
        </p:blipFill>
        <p:spPr>
          <a:xfrm>
            <a:off x="52516" y="6032123"/>
            <a:ext cx="9038968" cy="811493"/>
          </a:xfrm>
          <a:prstGeom prst="rect">
            <a:avLst/>
          </a:prstGeom>
          <a:noFill/>
          <a:ln>
            <a:noFill/>
          </a:ln>
        </p:spPr>
      </p:pic>
      <p:sp>
        <p:nvSpPr>
          <p:cNvPr id="29" name="Google Shape;29;p13"/>
          <p:cNvSpPr/>
          <p:nvPr/>
        </p:nvSpPr>
        <p:spPr>
          <a:xfrm>
            <a:off x="0" y="-10375"/>
            <a:ext cx="9157500" cy="742500"/>
          </a:xfrm>
          <a:prstGeom prst="rect">
            <a:avLst/>
          </a:prstGeom>
          <a:solidFill>
            <a:srgbClr val="60A8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txBox="1"/>
          <p:nvPr/>
        </p:nvSpPr>
        <p:spPr>
          <a:xfrm>
            <a:off x="193700" y="122375"/>
            <a:ext cx="85884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500"/>
              <a:buFont typeface="Arial"/>
              <a:buNone/>
            </a:pPr>
            <a:r>
              <a:rPr lang="en-US" sz="1900" b="1" i="0" u="none" strike="noStrike" cap="none">
                <a:solidFill>
                  <a:schemeClr val="lt1"/>
                </a:solidFill>
                <a:latin typeface="Comfortaa"/>
                <a:ea typeface="Comfortaa"/>
                <a:cs typeface="Comfortaa"/>
                <a:sym typeface="Comfortaa"/>
              </a:rPr>
              <a:t>Consulid, c’est quoi ?</a:t>
            </a:r>
            <a:endParaRPr sz="2400" b="1" i="0" u="none" strike="noStrike" cap="none">
              <a:solidFill>
                <a:schemeClr val="lt1"/>
              </a:solidFill>
              <a:latin typeface="Comfortaa"/>
              <a:ea typeface="Comfortaa"/>
              <a:cs typeface="Comfortaa"/>
              <a:sym typeface="Comfortaa"/>
            </a:endParaRPr>
          </a:p>
        </p:txBody>
      </p:sp>
      <p:pic>
        <p:nvPicPr>
          <p:cNvPr id="31" name="Google Shape;31;p13"/>
          <p:cNvPicPr preferRelativeResize="0"/>
          <p:nvPr/>
        </p:nvPicPr>
        <p:blipFill rotWithShape="1">
          <a:blip r:embed="rId4">
            <a:alphaModFix/>
          </a:blip>
          <a:srcRect/>
          <a:stretch/>
        </p:blipFill>
        <p:spPr>
          <a:xfrm>
            <a:off x="2230838" y="1073995"/>
            <a:ext cx="4514124" cy="1846164"/>
          </a:xfrm>
          <a:prstGeom prst="rect">
            <a:avLst/>
          </a:prstGeom>
          <a:noFill/>
          <a:ln>
            <a:noFill/>
          </a:ln>
        </p:spPr>
      </p:pic>
      <p:grpSp>
        <p:nvGrpSpPr>
          <p:cNvPr id="32" name="Google Shape;32;p13"/>
          <p:cNvGrpSpPr/>
          <p:nvPr/>
        </p:nvGrpSpPr>
        <p:grpSpPr>
          <a:xfrm>
            <a:off x="7467600" y="6158753"/>
            <a:ext cx="1570175" cy="562698"/>
            <a:chOff x="7467600" y="6158753"/>
            <a:chExt cx="1570175" cy="562698"/>
          </a:xfrm>
        </p:grpSpPr>
        <p:sp>
          <p:nvSpPr>
            <p:cNvPr id="33" name="Google Shape;33;p13"/>
            <p:cNvSpPr/>
            <p:nvPr/>
          </p:nvSpPr>
          <p:spPr>
            <a:xfrm>
              <a:off x="7467600" y="6158753"/>
              <a:ext cx="1570175" cy="56269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 name="Google Shape;34;p13" descr="Accueil - Université de Lille"/>
            <p:cNvPicPr preferRelativeResize="0"/>
            <p:nvPr/>
          </p:nvPicPr>
          <p:blipFill rotWithShape="1">
            <a:blip r:embed="rId5">
              <a:alphaModFix/>
            </a:blip>
            <a:srcRect/>
            <a:stretch/>
          </p:blipFill>
          <p:spPr>
            <a:xfrm>
              <a:off x="7569698" y="6257552"/>
              <a:ext cx="1365978" cy="365100"/>
            </a:xfrm>
            <a:prstGeom prst="rect">
              <a:avLst/>
            </a:prstGeom>
            <a:noFill/>
            <a:ln>
              <a:noFill/>
            </a:ln>
          </p:spPr>
        </p:pic>
      </p:grpSp>
      <p:sp>
        <p:nvSpPr>
          <p:cNvPr id="35" name="Google Shape;35;p13"/>
          <p:cNvSpPr txBox="1"/>
          <p:nvPr/>
        </p:nvSpPr>
        <p:spPr>
          <a:xfrm>
            <a:off x="416250" y="2920159"/>
            <a:ext cx="8325000" cy="2492960"/>
          </a:xfrm>
          <a:prstGeom prst="rect">
            <a:avLst/>
          </a:prstGeom>
          <a:noFill/>
          <a:ln>
            <a:noFill/>
          </a:ln>
        </p:spPr>
        <p:txBody>
          <a:bodyPr spcFirstLastPara="1" wrap="square" lIns="91425" tIns="91425" rIns="91425" bIns="91425" anchor="t" anchorCtr="0">
            <a:spAutoFit/>
          </a:bodyPr>
          <a:lstStyle/>
          <a:p>
            <a:pPr marL="10160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000000"/>
                </a:solidFill>
                <a:latin typeface="Comfortaa"/>
                <a:ea typeface="Comfortaa"/>
                <a:cs typeface="Comfortaa"/>
                <a:sym typeface="Comfortaa"/>
              </a:rPr>
              <a:t>Un </a:t>
            </a:r>
            <a:r>
              <a:rPr lang="en-US" sz="2500" b="1" i="0" u="none" strike="noStrike" cap="none" dirty="0">
                <a:solidFill>
                  <a:srgbClr val="ED7512"/>
                </a:solidFill>
                <a:latin typeface="Comfortaa"/>
                <a:ea typeface="Comfortaa"/>
                <a:cs typeface="Comfortaa"/>
                <a:sym typeface="Comfortaa"/>
              </a:rPr>
              <a:t>cabinet de conseil</a:t>
            </a:r>
            <a:r>
              <a:rPr lang="en-US" sz="2500" b="0" i="0" u="none" strike="noStrike" cap="none" dirty="0">
                <a:solidFill>
                  <a:srgbClr val="000000"/>
                </a:solidFill>
                <a:latin typeface="Comfortaa"/>
                <a:ea typeface="Comfortaa"/>
                <a:cs typeface="Comfortaa"/>
                <a:sym typeface="Comfortaa"/>
              </a:rPr>
              <a:t> </a:t>
            </a:r>
            <a:r>
              <a:rPr lang="en-US" sz="2500" b="0" i="0" u="none" strike="noStrike" cap="none" dirty="0" err="1">
                <a:solidFill>
                  <a:srgbClr val="000000"/>
                </a:solidFill>
                <a:latin typeface="Comfortaa"/>
                <a:ea typeface="Comfortaa"/>
                <a:cs typeface="Comfortaa"/>
                <a:sym typeface="Comfortaa"/>
              </a:rPr>
              <a:t>animé</a:t>
            </a:r>
            <a:r>
              <a:rPr lang="en-US" sz="2500" b="0" i="0" u="none" strike="noStrike" cap="none" dirty="0">
                <a:solidFill>
                  <a:srgbClr val="000000"/>
                </a:solidFill>
                <a:latin typeface="Comfortaa"/>
                <a:ea typeface="Comfortaa"/>
                <a:cs typeface="Comfortaa"/>
                <a:sym typeface="Comfortaa"/>
              </a:rPr>
              <a:t> par des </a:t>
            </a:r>
            <a:r>
              <a:rPr lang="en-US" sz="2500" b="0" i="0" u="none" strike="noStrike" cap="none" dirty="0" err="1">
                <a:solidFill>
                  <a:srgbClr val="000000"/>
                </a:solidFill>
                <a:latin typeface="Comfortaa"/>
                <a:ea typeface="Comfortaa"/>
                <a:cs typeface="Comfortaa"/>
                <a:sym typeface="Comfortaa"/>
              </a:rPr>
              <a:t>doctorant.e.s</a:t>
            </a:r>
            <a:r>
              <a:rPr lang="en-US" sz="2500" b="0" i="0" u="none" strike="noStrike" cap="none" dirty="0">
                <a:solidFill>
                  <a:srgbClr val="000000"/>
                </a:solidFill>
                <a:latin typeface="Comfortaa"/>
                <a:ea typeface="Comfortaa"/>
                <a:cs typeface="Comfortaa"/>
                <a:sym typeface="Comfortaa"/>
              </a:rPr>
              <a:t> pour des </a:t>
            </a:r>
            <a:r>
              <a:rPr lang="en-US" sz="2500" b="0" i="0" u="none" strike="noStrike" cap="none" dirty="0" err="1">
                <a:solidFill>
                  <a:srgbClr val="000000"/>
                </a:solidFill>
                <a:latin typeface="Comfortaa"/>
                <a:ea typeface="Comfortaa"/>
                <a:cs typeface="Comfortaa"/>
                <a:sym typeface="Comfortaa"/>
              </a:rPr>
              <a:t>doctorant.e.s</a:t>
            </a:r>
            <a:endParaRPr sz="2500" b="0" i="0" u="none" strike="noStrike" cap="none" dirty="0">
              <a:solidFill>
                <a:srgbClr val="000000"/>
              </a:solidFill>
              <a:latin typeface="Comfortaa"/>
              <a:ea typeface="Comfortaa"/>
              <a:cs typeface="Comfortaa"/>
              <a:sym typeface="Comfortaa"/>
            </a:endParaRPr>
          </a:p>
          <a:p>
            <a:pPr marL="101600" marR="0" lvl="0" indent="0" algn="ctr" rtl="0">
              <a:lnSpc>
                <a:spcPct val="100000"/>
              </a:lnSpc>
              <a:spcBef>
                <a:spcPts val="0"/>
              </a:spcBef>
              <a:spcAft>
                <a:spcPts val="0"/>
              </a:spcAft>
              <a:buClr>
                <a:srgbClr val="000000"/>
              </a:buClr>
              <a:buSzPts val="2500"/>
              <a:buFont typeface="Arial"/>
              <a:buNone/>
            </a:pPr>
            <a:endParaRPr sz="2500" b="0" i="0" u="none" strike="noStrike" cap="none" dirty="0">
              <a:solidFill>
                <a:srgbClr val="000000"/>
              </a:solidFill>
              <a:latin typeface="Comfortaa"/>
              <a:ea typeface="Comfortaa"/>
              <a:cs typeface="Comfortaa"/>
              <a:sym typeface="Comfortaa"/>
            </a:endParaRPr>
          </a:p>
          <a:p>
            <a:pPr marL="10160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000000"/>
                </a:solidFill>
                <a:latin typeface="Comfortaa"/>
                <a:ea typeface="Comfortaa"/>
                <a:cs typeface="Comfortaa"/>
                <a:sym typeface="Comfortaa"/>
              </a:rPr>
              <a:t>Un </a:t>
            </a:r>
            <a:r>
              <a:rPr lang="en-US" sz="2500" b="1" i="0" u="none" strike="noStrike" cap="none" dirty="0" err="1">
                <a:solidFill>
                  <a:srgbClr val="ED7512"/>
                </a:solidFill>
                <a:latin typeface="Comfortaa"/>
                <a:ea typeface="Comfortaa"/>
                <a:cs typeface="Comfortaa"/>
                <a:sym typeface="Comfortaa"/>
              </a:rPr>
              <a:t>intermédiaire</a:t>
            </a:r>
            <a:r>
              <a:rPr lang="en-US" sz="2500" b="1" i="0" u="none" strike="noStrike" cap="none" dirty="0">
                <a:solidFill>
                  <a:srgbClr val="ED7512"/>
                </a:solidFill>
                <a:latin typeface="Comfortaa"/>
                <a:ea typeface="Comfortaa"/>
                <a:cs typeface="Comfortaa"/>
                <a:sym typeface="Comfortaa"/>
              </a:rPr>
              <a:t> </a:t>
            </a:r>
            <a:r>
              <a:rPr lang="en-US" sz="2500" b="0" i="0" u="none" strike="noStrike" cap="none" dirty="0">
                <a:solidFill>
                  <a:srgbClr val="000000"/>
                </a:solidFill>
                <a:latin typeface="Comfortaa"/>
                <a:ea typeface="Comfortaa"/>
                <a:cs typeface="Comfortaa"/>
                <a:sym typeface="Comfortaa"/>
              </a:rPr>
              <a:t>entre les </a:t>
            </a:r>
            <a:r>
              <a:rPr lang="en-US" sz="2500" b="1" i="0" u="none" strike="noStrike" cap="none" dirty="0" err="1">
                <a:solidFill>
                  <a:srgbClr val="ED7512"/>
                </a:solidFill>
                <a:latin typeface="Comfortaa"/>
                <a:ea typeface="Comfortaa"/>
                <a:cs typeface="Comfortaa"/>
                <a:sym typeface="Comfortaa"/>
              </a:rPr>
              <a:t>doctorants</a:t>
            </a:r>
            <a:r>
              <a:rPr lang="en-US" sz="2500" b="0" i="0" u="none" strike="noStrike" cap="none" dirty="0">
                <a:solidFill>
                  <a:srgbClr val="000000"/>
                </a:solidFill>
                <a:latin typeface="Comfortaa"/>
                <a:ea typeface="Comfortaa"/>
                <a:cs typeface="Comfortaa"/>
                <a:sym typeface="Comfortaa"/>
              </a:rPr>
              <a:t> de </a:t>
            </a:r>
            <a:r>
              <a:rPr lang="en-US" sz="2500" b="0" i="0" u="none" strike="noStrike" cap="none" dirty="0" err="1">
                <a:solidFill>
                  <a:srgbClr val="000000"/>
                </a:solidFill>
                <a:latin typeface="Comfortaa"/>
                <a:ea typeface="Comfortaa"/>
                <a:cs typeface="Comfortaa"/>
                <a:sym typeface="Comfortaa"/>
              </a:rPr>
              <a:t>l’Université</a:t>
            </a:r>
            <a:r>
              <a:rPr lang="en-US" sz="2500" b="0" i="0" u="none" strike="noStrike" cap="none" dirty="0">
                <a:solidFill>
                  <a:srgbClr val="000000"/>
                </a:solidFill>
                <a:latin typeface="Comfortaa"/>
                <a:ea typeface="Comfortaa"/>
                <a:cs typeface="Comfortaa"/>
                <a:sym typeface="Comfortaa"/>
              </a:rPr>
              <a:t> de Lille, et les </a:t>
            </a:r>
            <a:r>
              <a:rPr lang="en-US" sz="2500" b="1" i="0" u="none" strike="noStrike" cap="none" dirty="0" err="1">
                <a:solidFill>
                  <a:srgbClr val="ED7512"/>
                </a:solidFill>
                <a:latin typeface="Comfortaa"/>
                <a:ea typeface="Comfortaa"/>
                <a:cs typeface="Comfortaa"/>
                <a:sym typeface="Comfortaa"/>
              </a:rPr>
              <a:t>entreprises</a:t>
            </a:r>
            <a:r>
              <a:rPr lang="en-US" sz="2500" b="1" i="0" u="none" strike="noStrike" cap="none" dirty="0">
                <a:solidFill>
                  <a:srgbClr val="ED7512"/>
                </a:solidFill>
                <a:latin typeface="Comfortaa"/>
                <a:ea typeface="Comfortaa"/>
                <a:cs typeface="Comfortaa"/>
                <a:sym typeface="Comfortaa"/>
              </a:rPr>
              <a:t>, </a:t>
            </a:r>
            <a:r>
              <a:rPr lang="en-US" sz="2500" b="1" dirty="0">
                <a:solidFill>
                  <a:srgbClr val="ED7512"/>
                </a:solidFill>
                <a:latin typeface="Comfortaa"/>
                <a:ea typeface="Comfortaa"/>
                <a:cs typeface="Comfortaa"/>
                <a:sym typeface="Comfortaa"/>
              </a:rPr>
              <a:t>les </a:t>
            </a:r>
            <a:r>
              <a:rPr lang="en-US" sz="2500" b="1" dirty="0" err="1">
                <a:solidFill>
                  <a:srgbClr val="ED7512"/>
                </a:solidFill>
                <a:latin typeface="Comfortaa"/>
                <a:ea typeface="Comfortaa"/>
                <a:cs typeface="Comfortaa"/>
                <a:sym typeface="Comfortaa"/>
              </a:rPr>
              <a:t>acteurs</a:t>
            </a:r>
            <a:r>
              <a:rPr lang="en-US" sz="2500" b="1" dirty="0">
                <a:solidFill>
                  <a:srgbClr val="ED7512"/>
                </a:solidFill>
                <a:latin typeface="Comfortaa"/>
                <a:ea typeface="Comfortaa"/>
                <a:cs typeface="Comfortaa"/>
                <a:sym typeface="Comfortaa"/>
              </a:rPr>
              <a:t> publics, etc. </a:t>
            </a:r>
            <a:endParaRPr sz="2500" b="0" i="0" u="none" strike="noStrike" cap="none" dirty="0">
              <a:solidFill>
                <a:srgbClr val="000000"/>
              </a:solidFill>
              <a:latin typeface="Comfortaa"/>
              <a:ea typeface="Comfortaa"/>
              <a:cs typeface="Comfortaa"/>
              <a:sym typeface="Comfortaa"/>
            </a:endParaRPr>
          </a:p>
        </p:txBody>
      </p:sp>
      <p:sp>
        <p:nvSpPr>
          <p:cNvPr id="36" name="Google Shape;36;p13"/>
          <p:cNvSpPr txBox="1">
            <a:spLocks noGrp="1"/>
          </p:cNvSpPr>
          <p:nvPr>
            <p:ph type="sldNum" idx="12"/>
          </p:nvPr>
        </p:nvSpPr>
        <p:spPr>
          <a:xfrm>
            <a:off x="4345423" y="6356351"/>
            <a:ext cx="480000" cy="3651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sldNum" idx="12"/>
          </p:nvPr>
        </p:nvSpPr>
        <p:spPr>
          <a:xfrm>
            <a:off x="4345423" y="6356351"/>
            <a:ext cx="4800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3</a:t>
            </a:fld>
            <a:endParaRPr/>
          </a:p>
        </p:txBody>
      </p:sp>
      <p:sp>
        <p:nvSpPr>
          <p:cNvPr id="70" name="Google Shape;70;p16"/>
          <p:cNvSpPr/>
          <p:nvPr/>
        </p:nvSpPr>
        <p:spPr>
          <a:xfrm>
            <a:off x="0" y="-10375"/>
            <a:ext cx="9157500" cy="742500"/>
          </a:xfrm>
          <a:prstGeom prst="rect">
            <a:avLst/>
          </a:prstGeom>
          <a:solidFill>
            <a:srgbClr val="60A8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6"/>
          <p:cNvSpPr txBox="1"/>
          <p:nvPr/>
        </p:nvSpPr>
        <p:spPr>
          <a:xfrm>
            <a:off x="193700" y="153125"/>
            <a:ext cx="85884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500"/>
              <a:buFont typeface="Arial"/>
              <a:buNone/>
            </a:pPr>
            <a:r>
              <a:rPr lang="en-US" sz="1900" b="1" i="0" u="none" strike="noStrike" cap="none">
                <a:solidFill>
                  <a:schemeClr val="lt1"/>
                </a:solidFill>
                <a:latin typeface="Comfortaa"/>
                <a:ea typeface="Comfortaa"/>
                <a:cs typeface="Comfortaa"/>
                <a:sym typeface="Comfortaa"/>
              </a:rPr>
              <a:t>Nos objectifs</a:t>
            </a:r>
            <a:endParaRPr sz="2400" b="1" i="0" u="none" strike="noStrike" cap="none">
              <a:solidFill>
                <a:schemeClr val="lt1"/>
              </a:solidFill>
              <a:latin typeface="Comfortaa"/>
              <a:ea typeface="Comfortaa"/>
              <a:cs typeface="Comfortaa"/>
              <a:sym typeface="Comfortaa"/>
            </a:endParaRPr>
          </a:p>
        </p:txBody>
      </p:sp>
      <p:grpSp>
        <p:nvGrpSpPr>
          <p:cNvPr id="72" name="Google Shape;72;p16"/>
          <p:cNvGrpSpPr/>
          <p:nvPr/>
        </p:nvGrpSpPr>
        <p:grpSpPr>
          <a:xfrm>
            <a:off x="7467600" y="6158752"/>
            <a:ext cx="1570175" cy="562698"/>
            <a:chOff x="7467600" y="6158753"/>
            <a:chExt cx="1570175" cy="562698"/>
          </a:xfrm>
        </p:grpSpPr>
        <p:sp>
          <p:nvSpPr>
            <p:cNvPr id="73" name="Google Shape;73;p16"/>
            <p:cNvSpPr/>
            <p:nvPr/>
          </p:nvSpPr>
          <p:spPr>
            <a:xfrm>
              <a:off x="7467600" y="6158753"/>
              <a:ext cx="1570175" cy="56269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4" name="Google Shape;74;p16" descr="Accueil - Université de Lille"/>
            <p:cNvPicPr preferRelativeResize="0"/>
            <p:nvPr/>
          </p:nvPicPr>
          <p:blipFill rotWithShape="1">
            <a:blip r:embed="rId3">
              <a:alphaModFix/>
            </a:blip>
            <a:srcRect/>
            <a:stretch/>
          </p:blipFill>
          <p:spPr>
            <a:xfrm>
              <a:off x="7569698" y="6257552"/>
              <a:ext cx="1365978" cy="365100"/>
            </a:xfrm>
            <a:prstGeom prst="rect">
              <a:avLst/>
            </a:prstGeom>
            <a:noFill/>
            <a:ln>
              <a:noFill/>
            </a:ln>
          </p:spPr>
        </p:pic>
      </p:grpSp>
      <p:sp>
        <p:nvSpPr>
          <p:cNvPr id="75" name="Google Shape;75;p16"/>
          <p:cNvSpPr txBox="1"/>
          <p:nvPr/>
        </p:nvSpPr>
        <p:spPr>
          <a:xfrm>
            <a:off x="530029" y="3021931"/>
            <a:ext cx="8083943" cy="1985137"/>
          </a:xfrm>
          <a:prstGeom prst="rect">
            <a:avLst/>
          </a:prstGeom>
          <a:noFill/>
          <a:ln>
            <a:noFill/>
          </a:ln>
        </p:spPr>
        <p:txBody>
          <a:bodyPr spcFirstLastPara="1" wrap="square" lIns="68550" tIns="68550" rIns="68550" bIns="68550" anchor="t" anchorCtr="0">
            <a:spAutoFit/>
          </a:bodyPr>
          <a:lstStyle/>
          <a:p>
            <a:pPr marL="342900" marR="0" lvl="0" indent="-266700" algn="l" rtl="0">
              <a:lnSpc>
                <a:spcPct val="100000"/>
              </a:lnSpc>
              <a:spcBef>
                <a:spcPts val="0"/>
              </a:spcBef>
              <a:spcAft>
                <a:spcPts val="0"/>
              </a:spcAft>
              <a:buClr>
                <a:srgbClr val="000000"/>
              </a:buClr>
              <a:buSzPts val="2000"/>
              <a:buFont typeface="Comfortaa"/>
              <a:buAutoNum type="arabicPeriod"/>
            </a:pPr>
            <a:r>
              <a:rPr lang="en-US" sz="2400" b="0" i="0" u="none" strike="noStrike" cap="none">
                <a:solidFill>
                  <a:srgbClr val="000000"/>
                </a:solidFill>
                <a:latin typeface="Comfortaa"/>
                <a:ea typeface="Comfortaa"/>
                <a:cs typeface="Comfortaa"/>
                <a:sym typeface="Comfortaa"/>
              </a:rPr>
              <a:t>Faire connaître le secteur privé aux doctorants</a:t>
            </a:r>
            <a:br>
              <a:rPr lang="en-US" sz="2400" b="0" i="0" u="none" strike="noStrike" cap="none">
                <a:solidFill>
                  <a:srgbClr val="000000"/>
                </a:solidFill>
                <a:latin typeface="Comfortaa"/>
                <a:ea typeface="Comfortaa"/>
                <a:cs typeface="Comfortaa"/>
                <a:sym typeface="Comfortaa"/>
              </a:rPr>
            </a:br>
            <a:br>
              <a:rPr lang="en-US" sz="2400" b="0" i="0" u="none" strike="noStrike" cap="none">
                <a:solidFill>
                  <a:srgbClr val="000000"/>
                </a:solidFill>
                <a:latin typeface="Comfortaa"/>
                <a:ea typeface="Comfortaa"/>
                <a:cs typeface="Comfortaa"/>
                <a:sym typeface="Comfortaa"/>
              </a:rPr>
            </a:br>
            <a:endParaRPr sz="2400" b="0" i="0" u="none" strike="noStrike" cap="none">
              <a:solidFill>
                <a:srgbClr val="000000"/>
              </a:solidFill>
              <a:latin typeface="Comfortaa"/>
              <a:ea typeface="Comfortaa"/>
              <a:cs typeface="Comfortaa"/>
              <a:sym typeface="Comfortaa"/>
            </a:endParaRPr>
          </a:p>
          <a:p>
            <a:pPr marL="342900" marR="0" lvl="0" indent="-266700" algn="l" rtl="0">
              <a:lnSpc>
                <a:spcPct val="100000"/>
              </a:lnSpc>
              <a:spcBef>
                <a:spcPts val="0"/>
              </a:spcBef>
              <a:spcAft>
                <a:spcPts val="0"/>
              </a:spcAft>
              <a:buClr>
                <a:srgbClr val="000000"/>
              </a:buClr>
              <a:buSzPts val="2000"/>
              <a:buFont typeface="Comfortaa"/>
              <a:buAutoNum type="arabicPeriod"/>
            </a:pPr>
            <a:r>
              <a:rPr lang="en-US" sz="2400" b="0" i="0" u="none" strike="noStrike" cap="none">
                <a:solidFill>
                  <a:srgbClr val="000000"/>
                </a:solidFill>
                <a:latin typeface="Comfortaa"/>
                <a:ea typeface="Comfortaa"/>
                <a:cs typeface="Comfortaa"/>
                <a:sym typeface="Comfortaa"/>
              </a:rPr>
              <a:t>Faire bénéficier les entreprises de l’expertise de jeunes chercheurs</a:t>
            </a:r>
            <a:endParaRPr sz="2400" b="0" i="0" u="none" strike="noStrike" cap="none">
              <a:solidFill>
                <a:srgbClr val="000000"/>
              </a:solidFill>
              <a:latin typeface="Comfortaa"/>
              <a:ea typeface="Comfortaa"/>
              <a:cs typeface="Comfortaa"/>
              <a:sym typeface="Comfortaa"/>
            </a:endParaRPr>
          </a:p>
        </p:txBody>
      </p:sp>
      <p:pic>
        <p:nvPicPr>
          <p:cNvPr id="76" name="Google Shape;76;p16"/>
          <p:cNvPicPr preferRelativeResize="0"/>
          <p:nvPr/>
        </p:nvPicPr>
        <p:blipFill rotWithShape="1">
          <a:blip r:embed="rId4">
            <a:alphaModFix/>
          </a:blip>
          <a:srcRect/>
          <a:stretch/>
        </p:blipFill>
        <p:spPr>
          <a:xfrm>
            <a:off x="2856420" y="1637308"/>
            <a:ext cx="3385593" cy="13846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5"/>
          <p:cNvSpPr txBox="1">
            <a:spLocks noGrp="1"/>
          </p:cNvSpPr>
          <p:nvPr>
            <p:ph type="sldNum" idx="12"/>
          </p:nvPr>
        </p:nvSpPr>
        <p:spPr>
          <a:xfrm>
            <a:off x="4345423" y="6356351"/>
            <a:ext cx="4800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4</a:t>
            </a:fld>
            <a:endParaRPr/>
          </a:p>
        </p:txBody>
      </p:sp>
      <p:sp>
        <p:nvSpPr>
          <p:cNvPr id="42" name="Google Shape;42;p15"/>
          <p:cNvSpPr/>
          <p:nvPr/>
        </p:nvSpPr>
        <p:spPr>
          <a:xfrm>
            <a:off x="0" y="-10375"/>
            <a:ext cx="9157500" cy="742500"/>
          </a:xfrm>
          <a:prstGeom prst="rect">
            <a:avLst/>
          </a:prstGeom>
          <a:solidFill>
            <a:srgbClr val="60A8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5"/>
          <p:cNvSpPr txBox="1"/>
          <p:nvPr/>
        </p:nvSpPr>
        <p:spPr>
          <a:xfrm>
            <a:off x="193700" y="153125"/>
            <a:ext cx="85884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500"/>
              <a:buFont typeface="Arial"/>
              <a:buNone/>
            </a:pPr>
            <a:r>
              <a:rPr lang="en-US" sz="1900" b="1" i="0" u="none" strike="noStrike" cap="none">
                <a:solidFill>
                  <a:schemeClr val="lt1"/>
                </a:solidFill>
                <a:latin typeface="Comfortaa"/>
                <a:ea typeface="Comfortaa"/>
                <a:cs typeface="Comfortaa"/>
                <a:sym typeface="Comfortaa"/>
              </a:rPr>
              <a:t>Notre équipe</a:t>
            </a:r>
            <a:endParaRPr sz="2400" b="1" i="0" u="none" strike="noStrike" cap="none">
              <a:solidFill>
                <a:schemeClr val="lt1"/>
              </a:solidFill>
              <a:latin typeface="Comfortaa"/>
              <a:ea typeface="Comfortaa"/>
              <a:cs typeface="Comfortaa"/>
              <a:sym typeface="Comfortaa"/>
            </a:endParaRPr>
          </a:p>
        </p:txBody>
      </p:sp>
      <p:grpSp>
        <p:nvGrpSpPr>
          <p:cNvPr id="44" name="Google Shape;44;p15"/>
          <p:cNvGrpSpPr/>
          <p:nvPr/>
        </p:nvGrpSpPr>
        <p:grpSpPr>
          <a:xfrm>
            <a:off x="7467600" y="6158752"/>
            <a:ext cx="1570175" cy="562698"/>
            <a:chOff x="7467600" y="6158753"/>
            <a:chExt cx="1570175" cy="562698"/>
          </a:xfrm>
        </p:grpSpPr>
        <p:sp>
          <p:nvSpPr>
            <p:cNvPr id="45" name="Google Shape;45;p15"/>
            <p:cNvSpPr/>
            <p:nvPr/>
          </p:nvSpPr>
          <p:spPr>
            <a:xfrm>
              <a:off x="7467600" y="6158753"/>
              <a:ext cx="1570175" cy="56269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6" name="Google Shape;46;p15" descr="Accueil - Université de Lille"/>
            <p:cNvPicPr preferRelativeResize="0"/>
            <p:nvPr/>
          </p:nvPicPr>
          <p:blipFill rotWithShape="1">
            <a:blip r:embed="rId3">
              <a:alphaModFix/>
            </a:blip>
            <a:srcRect/>
            <a:stretch/>
          </p:blipFill>
          <p:spPr>
            <a:xfrm>
              <a:off x="7569698" y="6257552"/>
              <a:ext cx="1365978" cy="365100"/>
            </a:xfrm>
            <a:prstGeom prst="rect">
              <a:avLst/>
            </a:prstGeom>
            <a:noFill/>
            <a:ln>
              <a:noFill/>
            </a:ln>
          </p:spPr>
        </p:pic>
      </p:grpSp>
      <p:sp>
        <p:nvSpPr>
          <p:cNvPr id="47" name="Google Shape;47;p15"/>
          <p:cNvSpPr txBox="1"/>
          <p:nvPr/>
        </p:nvSpPr>
        <p:spPr>
          <a:xfrm>
            <a:off x="167850" y="1602804"/>
            <a:ext cx="5565375" cy="830975"/>
          </a:xfrm>
          <a:prstGeom prst="rect">
            <a:avLst/>
          </a:prstGeom>
          <a:noFill/>
          <a:ln>
            <a:noFill/>
          </a:ln>
        </p:spPr>
        <p:txBody>
          <a:bodyPr spcFirstLastPara="1" wrap="square" lIns="68550" tIns="68550" rIns="68550" bIns="68550" anchor="t" anchorCtr="0">
            <a:spAutoFit/>
          </a:bodyPr>
          <a:lstStyle/>
          <a:p>
            <a:pPr marL="342900" marR="0" lvl="0" indent="-242888" algn="l" rtl="0">
              <a:lnSpc>
                <a:spcPct val="100000"/>
              </a:lnSpc>
              <a:spcBef>
                <a:spcPts val="0"/>
              </a:spcBef>
              <a:spcAft>
                <a:spcPts val="0"/>
              </a:spcAft>
              <a:buClr>
                <a:srgbClr val="000000"/>
              </a:buClr>
              <a:buSzPts val="1500"/>
              <a:buFont typeface="Comfortaa"/>
              <a:buChar char="●"/>
            </a:pPr>
            <a:r>
              <a:rPr lang="en-US" sz="1125" b="0" i="0" u="none" strike="noStrike" cap="none">
                <a:solidFill>
                  <a:srgbClr val="000000"/>
                </a:solidFill>
                <a:latin typeface="Comfortaa"/>
                <a:ea typeface="Comfortaa"/>
                <a:cs typeface="Comfortaa"/>
                <a:sym typeface="Comfortaa"/>
              </a:rPr>
              <a:t>Depuis Janvier 2021 : adossement au </a:t>
            </a:r>
            <a:r>
              <a:rPr lang="en-US" sz="1125" b="1" i="0" u="sng" strike="noStrike" cap="none">
                <a:solidFill>
                  <a:srgbClr val="000000"/>
                </a:solidFill>
                <a:latin typeface="Comfortaa"/>
                <a:ea typeface="Comfortaa"/>
                <a:cs typeface="Comfortaa"/>
                <a:sym typeface="Comfortaa"/>
              </a:rPr>
              <a:t>collège doctoral</a:t>
            </a:r>
            <a:endParaRPr sz="1125" b="0" i="0" u="none" strike="noStrike" cap="none">
              <a:solidFill>
                <a:srgbClr val="000000"/>
              </a:solidFill>
              <a:latin typeface="Comfortaa"/>
              <a:ea typeface="Comfortaa"/>
              <a:cs typeface="Comfortaa"/>
              <a:sym typeface="Comfortaa"/>
            </a:endParaRPr>
          </a:p>
          <a:p>
            <a:pPr marL="685800" marR="0" lvl="1" indent="-242887" algn="l" rtl="0">
              <a:lnSpc>
                <a:spcPct val="100000"/>
              </a:lnSpc>
              <a:spcBef>
                <a:spcPts val="0"/>
              </a:spcBef>
              <a:spcAft>
                <a:spcPts val="0"/>
              </a:spcAft>
              <a:buClr>
                <a:srgbClr val="000000"/>
              </a:buClr>
              <a:buSzPts val="1500"/>
              <a:buFont typeface="Comfortaa"/>
              <a:buChar char="○"/>
            </a:pPr>
            <a:r>
              <a:rPr lang="en-US" sz="1125" b="0" i="0" u="none" strike="noStrike" cap="none">
                <a:solidFill>
                  <a:srgbClr val="000000"/>
                </a:solidFill>
                <a:latin typeface="Comfortaa"/>
                <a:ea typeface="Comfortaa"/>
                <a:cs typeface="Comfortaa"/>
                <a:sym typeface="Comfortaa"/>
              </a:rPr>
              <a:t>Accompagnement par un </a:t>
            </a:r>
            <a:r>
              <a:rPr lang="en-US" sz="1125" b="1" i="0" u="sng" strike="noStrike" cap="none">
                <a:solidFill>
                  <a:srgbClr val="000000"/>
                </a:solidFill>
                <a:latin typeface="Comfortaa"/>
                <a:ea typeface="Comfortaa"/>
                <a:cs typeface="Comfortaa"/>
                <a:sym typeface="Comfortaa"/>
              </a:rPr>
              <a:t>consultant sénior</a:t>
            </a:r>
            <a:endParaRPr sz="1125" b="1" i="0" u="sng" strike="noStrike" cap="none">
              <a:solidFill>
                <a:srgbClr val="000000"/>
              </a:solidFill>
              <a:latin typeface="Comfortaa"/>
              <a:ea typeface="Comfortaa"/>
              <a:cs typeface="Comfortaa"/>
              <a:sym typeface="Comfortaa"/>
            </a:endParaRPr>
          </a:p>
          <a:p>
            <a:pPr marL="685800" marR="0" lvl="1" indent="-242887" algn="l" rtl="0">
              <a:lnSpc>
                <a:spcPct val="100000"/>
              </a:lnSpc>
              <a:spcBef>
                <a:spcPts val="0"/>
              </a:spcBef>
              <a:spcAft>
                <a:spcPts val="0"/>
              </a:spcAft>
              <a:buClr>
                <a:srgbClr val="000000"/>
              </a:buClr>
              <a:buSzPts val="1500"/>
              <a:buFont typeface="Comfortaa"/>
              <a:buChar char="○"/>
            </a:pPr>
            <a:r>
              <a:rPr lang="en-US" sz="1125" b="0" i="0" u="none" strike="noStrike" cap="none">
                <a:solidFill>
                  <a:srgbClr val="000000"/>
                </a:solidFill>
                <a:latin typeface="Comfortaa"/>
                <a:ea typeface="Comfortaa"/>
                <a:cs typeface="Comfortaa"/>
                <a:sym typeface="Comfortaa"/>
              </a:rPr>
              <a:t>5 doctorants au bureau de Consulid</a:t>
            </a:r>
            <a:endParaRPr sz="1125" b="1" i="0" u="sng"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p:txBody>
      </p:sp>
      <p:pic>
        <p:nvPicPr>
          <p:cNvPr id="48" name="Google Shape;48;p15"/>
          <p:cNvPicPr preferRelativeResize="0"/>
          <p:nvPr/>
        </p:nvPicPr>
        <p:blipFill rotWithShape="1">
          <a:blip r:embed="rId4">
            <a:alphaModFix/>
          </a:blip>
          <a:srcRect l="14029" t="18923" r="13046" b="18332"/>
          <a:stretch/>
        </p:blipFill>
        <p:spPr>
          <a:xfrm>
            <a:off x="7708744" y="4284270"/>
            <a:ext cx="1324669" cy="1139719"/>
          </a:xfrm>
          <a:prstGeom prst="rect">
            <a:avLst/>
          </a:prstGeom>
          <a:noFill/>
          <a:ln>
            <a:noFill/>
          </a:ln>
        </p:spPr>
      </p:pic>
      <p:pic>
        <p:nvPicPr>
          <p:cNvPr id="49" name="Google Shape;49;p15"/>
          <p:cNvPicPr preferRelativeResize="0"/>
          <p:nvPr/>
        </p:nvPicPr>
        <p:blipFill rotWithShape="1">
          <a:blip r:embed="rId5">
            <a:alphaModFix/>
          </a:blip>
          <a:srcRect/>
          <a:stretch/>
        </p:blipFill>
        <p:spPr>
          <a:xfrm>
            <a:off x="2739601" y="4250883"/>
            <a:ext cx="857885" cy="831137"/>
          </a:xfrm>
          <a:prstGeom prst="rect">
            <a:avLst/>
          </a:prstGeom>
          <a:noFill/>
          <a:ln>
            <a:noFill/>
          </a:ln>
        </p:spPr>
      </p:pic>
      <p:pic>
        <p:nvPicPr>
          <p:cNvPr id="50" name="Google Shape;50;p15"/>
          <p:cNvPicPr preferRelativeResize="0"/>
          <p:nvPr/>
        </p:nvPicPr>
        <p:blipFill rotWithShape="1">
          <a:blip r:embed="rId6">
            <a:alphaModFix/>
          </a:blip>
          <a:srcRect/>
          <a:stretch/>
        </p:blipFill>
        <p:spPr>
          <a:xfrm>
            <a:off x="3712066" y="4250876"/>
            <a:ext cx="857885" cy="831150"/>
          </a:xfrm>
          <a:prstGeom prst="rect">
            <a:avLst/>
          </a:prstGeom>
          <a:noFill/>
          <a:ln>
            <a:noFill/>
          </a:ln>
        </p:spPr>
      </p:pic>
      <p:pic>
        <p:nvPicPr>
          <p:cNvPr id="51" name="Google Shape;51;p15"/>
          <p:cNvPicPr preferRelativeResize="0"/>
          <p:nvPr/>
        </p:nvPicPr>
        <p:blipFill rotWithShape="1">
          <a:blip r:embed="rId7">
            <a:alphaModFix/>
          </a:blip>
          <a:srcRect/>
          <a:stretch/>
        </p:blipFill>
        <p:spPr>
          <a:xfrm>
            <a:off x="4689883" y="4251916"/>
            <a:ext cx="857885" cy="829057"/>
          </a:xfrm>
          <a:prstGeom prst="rect">
            <a:avLst/>
          </a:prstGeom>
          <a:noFill/>
          <a:ln>
            <a:noFill/>
          </a:ln>
        </p:spPr>
      </p:pic>
      <p:pic>
        <p:nvPicPr>
          <p:cNvPr id="52" name="Google Shape;52;p15"/>
          <p:cNvPicPr preferRelativeResize="0"/>
          <p:nvPr/>
        </p:nvPicPr>
        <p:blipFill rotWithShape="1">
          <a:blip r:embed="rId8">
            <a:alphaModFix/>
          </a:blip>
          <a:srcRect/>
          <a:stretch/>
        </p:blipFill>
        <p:spPr>
          <a:xfrm>
            <a:off x="1246106" y="2463532"/>
            <a:ext cx="1188225" cy="1188225"/>
          </a:xfrm>
          <a:prstGeom prst="ellipse">
            <a:avLst/>
          </a:prstGeom>
          <a:noFill/>
          <a:ln w="38100" cap="flat" cmpd="sng">
            <a:solidFill>
              <a:srgbClr val="F49000"/>
            </a:solidFill>
            <a:prstDash val="solid"/>
            <a:round/>
            <a:headEnd type="none" w="sm" len="sm"/>
            <a:tailEnd type="none" w="sm" len="sm"/>
          </a:ln>
        </p:spPr>
      </p:pic>
      <p:pic>
        <p:nvPicPr>
          <p:cNvPr id="53" name="Google Shape;53;p15"/>
          <p:cNvPicPr preferRelativeResize="0"/>
          <p:nvPr/>
        </p:nvPicPr>
        <p:blipFill rotWithShape="1">
          <a:blip r:embed="rId9">
            <a:alphaModFix/>
          </a:blip>
          <a:srcRect/>
          <a:stretch/>
        </p:blipFill>
        <p:spPr>
          <a:xfrm>
            <a:off x="2573106" y="2462051"/>
            <a:ext cx="1188225" cy="1188225"/>
          </a:xfrm>
          <a:prstGeom prst="ellipse">
            <a:avLst/>
          </a:prstGeom>
          <a:noFill/>
          <a:ln w="38100" cap="flat" cmpd="sng">
            <a:solidFill>
              <a:srgbClr val="F49000"/>
            </a:solidFill>
            <a:prstDash val="solid"/>
            <a:round/>
            <a:headEnd type="none" w="sm" len="sm"/>
            <a:tailEnd type="none" w="sm" len="sm"/>
          </a:ln>
        </p:spPr>
      </p:pic>
      <p:sp>
        <p:nvSpPr>
          <p:cNvPr id="54" name="Google Shape;54;p15"/>
          <p:cNvSpPr txBox="1"/>
          <p:nvPr/>
        </p:nvSpPr>
        <p:spPr>
          <a:xfrm>
            <a:off x="2485125" y="5087763"/>
            <a:ext cx="1354275" cy="438559"/>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975" b="0" i="0" u="none" strike="noStrike" cap="none">
                <a:solidFill>
                  <a:srgbClr val="000000"/>
                </a:solidFill>
                <a:latin typeface="Comfortaa"/>
                <a:ea typeface="Comfortaa"/>
                <a:cs typeface="Comfortaa"/>
                <a:sym typeface="Comfortaa"/>
              </a:rPr>
              <a:t>Marine </a:t>
            </a:r>
            <a:endParaRPr sz="975" b="0" i="0" u="none" strike="noStrike" cap="none">
              <a:solidFill>
                <a:srgbClr val="000000"/>
              </a:solidFill>
              <a:latin typeface="Comfortaa"/>
              <a:ea typeface="Comfortaa"/>
              <a:cs typeface="Comfortaa"/>
              <a:sym typeface="Comfortaa"/>
            </a:endParaRPr>
          </a:p>
          <a:p>
            <a:pPr marL="0" marR="0" lvl="0" indent="0" algn="ctr" rtl="0">
              <a:lnSpc>
                <a:spcPct val="100000"/>
              </a:lnSpc>
              <a:spcBef>
                <a:spcPts val="0"/>
              </a:spcBef>
              <a:spcAft>
                <a:spcPts val="0"/>
              </a:spcAft>
              <a:buNone/>
            </a:pPr>
            <a:r>
              <a:rPr lang="en-US" sz="975" b="0" i="0" u="none" strike="noStrike" cap="none">
                <a:solidFill>
                  <a:srgbClr val="000000"/>
                </a:solidFill>
                <a:latin typeface="Comfortaa"/>
                <a:ea typeface="Comfortaa"/>
                <a:cs typeface="Comfortaa"/>
                <a:sym typeface="Comfortaa"/>
              </a:rPr>
              <a:t>DENECHAUD</a:t>
            </a:r>
            <a:endParaRPr sz="975" b="0" i="0" u="none" strike="noStrike" cap="none">
              <a:solidFill>
                <a:srgbClr val="000000"/>
              </a:solidFill>
              <a:latin typeface="Comfortaa"/>
              <a:ea typeface="Comfortaa"/>
              <a:cs typeface="Comfortaa"/>
              <a:sym typeface="Comfortaa"/>
            </a:endParaRPr>
          </a:p>
        </p:txBody>
      </p:sp>
      <p:sp>
        <p:nvSpPr>
          <p:cNvPr id="55" name="Google Shape;55;p15"/>
          <p:cNvSpPr txBox="1"/>
          <p:nvPr/>
        </p:nvSpPr>
        <p:spPr>
          <a:xfrm>
            <a:off x="3489150" y="5087763"/>
            <a:ext cx="1354275" cy="438559"/>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975" b="0" i="0" u="none" strike="noStrike" cap="none">
                <a:solidFill>
                  <a:srgbClr val="000000"/>
                </a:solidFill>
                <a:latin typeface="Comfortaa"/>
                <a:ea typeface="Comfortaa"/>
                <a:cs typeface="Comfortaa"/>
                <a:sym typeface="Comfortaa"/>
              </a:rPr>
              <a:t>Marie</a:t>
            </a:r>
            <a:endParaRPr sz="975" b="0" i="0" u="none" strike="noStrike" cap="none">
              <a:solidFill>
                <a:srgbClr val="000000"/>
              </a:solidFill>
              <a:latin typeface="Comfortaa"/>
              <a:ea typeface="Comfortaa"/>
              <a:cs typeface="Comfortaa"/>
              <a:sym typeface="Comfortaa"/>
            </a:endParaRPr>
          </a:p>
          <a:p>
            <a:pPr marL="0" marR="0" lvl="0" indent="0" algn="ctr" rtl="0">
              <a:lnSpc>
                <a:spcPct val="100000"/>
              </a:lnSpc>
              <a:spcBef>
                <a:spcPts val="0"/>
              </a:spcBef>
              <a:spcAft>
                <a:spcPts val="0"/>
              </a:spcAft>
              <a:buNone/>
            </a:pPr>
            <a:r>
              <a:rPr lang="en-US" sz="975" b="0" i="0" u="none" strike="noStrike" cap="none">
                <a:solidFill>
                  <a:srgbClr val="000000"/>
                </a:solidFill>
                <a:latin typeface="Comfortaa"/>
                <a:ea typeface="Comfortaa"/>
                <a:cs typeface="Comfortaa"/>
                <a:sym typeface="Comfortaa"/>
              </a:rPr>
              <a:t>LELEU</a:t>
            </a:r>
            <a:endParaRPr sz="975" b="0" i="0" u="none" strike="noStrike" cap="none">
              <a:solidFill>
                <a:srgbClr val="000000"/>
              </a:solidFill>
              <a:latin typeface="Comfortaa"/>
              <a:ea typeface="Comfortaa"/>
              <a:cs typeface="Comfortaa"/>
              <a:sym typeface="Comfortaa"/>
            </a:endParaRPr>
          </a:p>
        </p:txBody>
      </p:sp>
      <p:sp>
        <p:nvSpPr>
          <p:cNvPr id="56" name="Google Shape;56;p15"/>
          <p:cNvSpPr txBox="1"/>
          <p:nvPr/>
        </p:nvSpPr>
        <p:spPr>
          <a:xfrm>
            <a:off x="4500600" y="5087763"/>
            <a:ext cx="1354275" cy="438559"/>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975" b="0" i="0" u="none" strike="noStrike" cap="none">
                <a:solidFill>
                  <a:srgbClr val="000000"/>
                </a:solidFill>
                <a:latin typeface="Comfortaa"/>
                <a:ea typeface="Comfortaa"/>
                <a:cs typeface="Comfortaa"/>
                <a:sym typeface="Comfortaa"/>
              </a:rPr>
              <a:t>Ludivine</a:t>
            </a:r>
            <a:br>
              <a:rPr lang="en-US" sz="975" b="0" i="0" u="none" strike="noStrike" cap="none">
                <a:solidFill>
                  <a:srgbClr val="000000"/>
                </a:solidFill>
                <a:latin typeface="Comfortaa"/>
                <a:ea typeface="Comfortaa"/>
                <a:cs typeface="Comfortaa"/>
                <a:sym typeface="Comfortaa"/>
              </a:rPr>
            </a:br>
            <a:r>
              <a:rPr lang="en-US" sz="975" b="0" i="0" u="none" strike="noStrike" cap="none">
                <a:solidFill>
                  <a:srgbClr val="000000"/>
                </a:solidFill>
                <a:latin typeface="Comfortaa"/>
                <a:ea typeface="Comfortaa"/>
                <a:cs typeface="Comfortaa"/>
                <a:sym typeface="Comfortaa"/>
              </a:rPr>
              <a:t>CLAVREUL</a:t>
            </a:r>
            <a:endParaRPr sz="975" b="0" i="0" u="none" strike="noStrike" cap="none">
              <a:solidFill>
                <a:srgbClr val="000000"/>
              </a:solidFill>
              <a:latin typeface="Comfortaa"/>
              <a:ea typeface="Comfortaa"/>
              <a:cs typeface="Comfortaa"/>
              <a:sym typeface="Comfortaa"/>
            </a:endParaRPr>
          </a:p>
        </p:txBody>
      </p:sp>
      <p:sp>
        <p:nvSpPr>
          <p:cNvPr id="57" name="Google Shape;57;p15"/>
          <p:cNvSpPr txBox="1"/>
          <p:nvPr/>
        </p:nvSpPr>
        <p:spPr>
          <a:xfrm>
            <a:off x="1163081" y="3659013"/>
            <a:ext cx="1354275" cy="553976"/>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1350" b="0" i="0" u="none" strike="noStrike" cap="none">
                <a:solidFill>
                  <a:srgbClr val="000000"/>
                </a:solidFill>
                <a:latin typeface="Comfortaa"/>
                <a:ea typeface="Comfortaa"/>
                <a:cs typeface="Comfortaa"/>
                <a:sym typeface="Comfortaa"/>
              </a:rPr>
              <a:t>Vincent</a:t>
            </a:r>
            <a:br>
              <a:rPr lang="en-US" sz="1350" b="0" i="0" u="none" strike="noStrike" cap="none">
                <a:solidFill>
                  <a:srgbClr val="000000"/>
                </a:solidFill>
                <a:latin typeface="Comfortaa"/>
                <a:ea typeface="Comfortaa"/>
                <a:cs typeface="Comfortaa"/>
                <a:sym typeface="Comfortaa"/>
              </a:rPr>
            </a:br>
            <a:r>
              <a:rPr lang="en-US" sz="1350" b="0" i="0" u="none" strike="noStrike" cap="none">
                <a:solidFill>
                  <a:srgbClr val="000000"/>
                </a:solidFill>
                <a:latin typeface="Comfortaa"/>
                <a:ea typeface="Comfortaa"/>
                <a:cs typeface="Comfortaa"/>
                <a:sym typeface="Comfortaa"/>
              </a:rPr>
              <a:t>PASCAT</a:t>
            </a:r>
            <a:endParaRPr sz="1350" b="0" i="0" u="none" strike="noStrike" cap="none">
              <a:solidFill>
                <a:srgbClr val="000000"/>
              </a:solidFill>
              <a:latin typeface="Comfortaa"/>
              <a:ea typeface="Comfortaa"/>
              <a:cs typeface="Comfortaa"/>
              <a:sym typeface="Comfortaa"/>
            </a:endParaRPr>
          </a:p>
        </p:txBody>
      </p:sp>
      <p:sp>
        <p:nvSpPr>
          <p:cNvPr id="58" name="Google Shape;58;p15"/>
          <p:cNvSpPr txBox="1"/>
          <p:nvPr/>
        </p:nvSpPr>
        <p:spPr>
          <a:xfrm>
            <a:off x="2454713" y="3659013"/>
            <a:ext cx="1354275" cy="553976"/>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1350" b="0" i="0" u="none" strike="noStrike" cap="none">
                <a:solidFill>
                  <a:srgbClr val="000000"/>
                </a:solidFill>
                <a:latin typeface="Comfortaa"/>
                <a:ea typeface="Comfortaa"/>
                <a:cs typeface="Comfortaa"/>
                <a:sym typeface="Comfortaa"/>
              </a:rPr>
              <a:t>Anis </a:t>
            </a:r>
            <a:br>
              <a:rPr lang="en-US" sz="1350" b="0" i="0" u="none" strike="noStrike" cap="none">
                <a:solidFill>
                  <a:srgbClr val="000000"/>
                </a:solidFill>
                <a:latin typeface="Comfortaa"/>
                <a:ea typeface="Comfortaa"/>
                <a:cs typeface="Comfortaa"/>
                <a:sym typeface="Comfortaa"/>
              </a:rPr>
            </a:br>
            <a:r>
              <a:rPr lang="en-US" sz="1350" b="0" i="0" u="none" strike="noStrike" cap="none">
                <a:solidFill>
                  <a:srgbClr val="000000"/>
                </a:solidFill>
                <a:latin typeface="Comfortaa"/>
                <a:ea typeface="Comfortaa"/>
                <a:cs typeface="Comfortaa"/>
                <a:sym typeface="Comfortaa"/>
              </a:rPr>
              <a:t>BAGHI</a:t>
            </a:r>
            <a:endParaRPr sz="1350" b="0" i="0" u="none" strike="noStrike" cap="none">
              <a:solidFill>
                <a:srgbClr val="000000"/>
              </a:solidFill>
              <a:latin typeface="Comfortaa"/>
              <a:ea typeface="Comfortaa"/>
              <a:cs typeface="Comfortaa"/>
              <a:sym typeface="Comfortaa"/>
            </a:endParaRPr>
          </a:p>
        </p:txBody>
      </p:sp>
      <p:pic>
        <p:nvPicPr>
          <p:cNvPr id="59" name="Google Shape;59;p15"/>
          <p:cNvPicPr preferRelativeResize="0"/>
          <p:nvPr/>
        </p:nvPicPr>
        <p:blipFill rotWithShape="1">
          <a:blip r:embed="rId10">
            <a:alphaModFix/>
          </a:blip>
          <a:srcRect/>
          <a:stretch/>
        </p:blipFill>
        <p:spPr>
          <a:xfrm>
            <a:off x="3900106" y="2461263"/>
            <a:ext cx="1188225" cy="1188225"/>
          </a:xfrm>
          <a:prstGeom prst="ellipse">
            <a:avLst/>
          </a:prstGeom>
          <a:noFill/>
          <a:ln w="38100" cap="flat" cmpd="sng">
            <a:solidFill>
              <a:srgbClr val="F49000"/>
            </a:solidFill>
            <a:prstDash val="solid"/>
            <a:round/>
            <a:headEnd type="none" w="sm" len="sm"/>
            <a:tailEnd type="none" w="sm" len="sm"/>
          </a:ln>
        </p:spPr>
      </p:pic>
      <p:pic>
        <p:nvPicPr>
          <p:cNvPr id="60" name="Google Shape;60;p15"/>
          <p:cNvPicPr preferRelativeResize="0"/>
          <p:nvPr/>
        </p:nvPicPr>
        <p:blipFill rotWithShape="1">
          <a:blip r:embed="rId11">
            <a:alphaModFix/>
          </a:blip>
          <a:srcRect/>
          <a:stretch/>
        </p:blipFill>
        <p:spPr>
          <a:xfrm>
            <a:off x="5227106" y="2459782"/>
            <a:ext cx="1188225" cy="1188225"/>
          </a:xfrm>
          <a:prstGeom prst="ellipse">
            <a:avLst/>
          </a:prstGeom>
          <a:noFill/>
          <a:ln w="38100" cap="flat" cmpd="sng">
            <a:solidFill>
              <a:srgbClr val="F49000"/>
            </a:solidFill>
            <a:prstDash val="solid"/>
            <a:round/>
            <a:headEnd type="none" w="sm" len="sm"/>
            <a:tailEnd type="none" w="sm" len="sm"/>
          </a:ln>
        </p:spPr>
      </p:pic>
      <p:sp>
        <p:nvSpPr>
          <p:cNvPr id="61" name="Google Shape;61;p15"/>
          <p:cNvSpPr txBox="1"/>
          <p:nvPr/>
        </p:nvSpPr>
        <p:spPr>
          <a:xfrm>
            <a:off x="3852450" y="3634113"/>
            <a:ext cx="1354275" cy="553976"/>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1350" b="0" i="0" u="none" strike="noStrike" cap="none">
                <a:solidFill>
                  <a:srgbClr val="000000"/>
                </a:solidFill>
                <a:latin typeface="Comfortaa"/>
                <a:ea typeface="Comfortaa"/>
                <a:cs typeface="Comfortaa"/>
                <a:sym typeface="Comfortaa"/>
              </a:rPr>
              <a:t>Camille LAVAL</a:t>
            </a:r>
            <a:endParaRPr sz="1350" b="0" i="0" u="none" strike="noStrike" cap="none">
              <a:solidFill>
                <a:srgbClr val="000000"/>
              </a:solidFill>
              <a:latin typeface="Comfortaa"/>
              <a:ea typeface="Comfortaa"/>
              <a:cs typeface="Comfortaa"/>
              <a:sym typeface="Comfortaa"/>
            </a:endParaRPr>
          </a:p>
        </p:txBody>
      </p:sp>
      <p:sp>
        <p:nvSpPr>
          <p:cNvPr id="62" name="Google Shape;62;p15"/>
          <p:cNvSpPr txBox="1"/>
          <p:nvPr/>
        </p:nvSpPr>
        <p:spPr>
          <a:xfrm>
            <a:off x="5144081" y="3656744"/>
            <a:ext cx="1354275" cy="553976"/>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1350" b="0" i="0" u="none" strike="noStrike" cap="none">
                <a:solidFill>
                  <a:srgbClr val="000000"/>
                </a:solidFill>
                <a:latin typeface="Comfortaa"/>
                <a:ea typeface="Comfortaa"/>
                <a:cs typeface="Comfortaa"/>
                <a:sym typeface="Comfortaa"/>
              </a:rPr>
              <a:t>Céline</a:t>
            </a:r>
            <a:br>
              <a:rPr lang="en-US" sz="1350" b="0" i="0" u="none" strike="noStrike" cap="none">
                <a:solidFill>
                  <a:srgbClr val="000000"/>
                </a:solidFill>
                <a:latin typeface="Comfortaa"/>
                <a:ea typeface="Comfortaa"/>
                <a:cs typeface="Comfortaa"/>
                <a:sym typeface="Comfortaa"/>
              </a:rPr>
            </a:br>
            <a:r>
              <a:rPr lang="en-US" sz="1350" b="0" i="0" u="none" strike="noStrike" cap="none">
                <a:solidFill>
                  <a:srgbClr val="000000"/>
                </a:solidFill>
                <a:latin typeface="Comfortaa"/>
                <a:ea typeface="Comfortaa"/>
                <a:cs typeface="Comfortaa"/>
                <a:sym typeface="Comfortaa"/>
              </a:rPr>
              <a:t>OUCHEN</a:t>
            </a:r>
            <a:endParaRPr sz="1350" b="0" i="0" u="none" strike="noStrike" cap="none">
              <a:solidFill>
                <a:srgbClr val="000000"/>
              </a:solidFill>
              <a:latin typeface="Comfortaa"/>
              <a:ea typeface="Comfortaa"/>
              <a:cs typeface="Comfortaa"/>
              <a:sym typeface="Comfortaa"/>
            </a:endParaRPr>
          </a:p>
        </p:txBody>
      </p:sp>
      <p:pic>
        <p:nvPicPr>
          <p:cNvPr id="63" name="Google Shape;63;p15"/>
          <p:cNvPicPr preferRelativeResize="0"/>
          <p:nvPr/>
        </p:nvPicPr>
        <p:blipFill rotWithShape="1">
          <a:blip r:embed="rId12">
            <a:alphaModFix/>
          </a:blip>
          <a:srcRect l="16658" r="16652"/>
          <a:stretch/>
        </p:blipFill>
        <p:spPr>
          <a:xfrm>
            <a:off x="6554099" y="2463532"/>
            <a:ext cx="1188225" cy="1188225"/>
          </a:xfrm>
          <a:prstGeom prst="ellipse">
            <a:avLst/>
          </a:prstGeom>
          <a:noFill/>
          <a:ln w="38100" cap="flat" cmpd="sng">
            <a:solidFill>
              <a:srgbClr val="F49000"/>
            </a:solidFill>
            <a:prstDash val="solid"/>
            <a:round/>
            <a:headEnd type="none" w="sm" len="sm"/>
            <a:tailEnd type="none" w="sm" len="sm"/>
          </a:ln>
        </p:spPr>
      </p:pic>
      <p:sp>
        <p:nvSpPr>
          <p:cNvPr id="64" name="Google Shape;64;p15"/>
          <p:cNvSpPr txBox="1"/>
          <p:nvPr/>
        </p:nvSpPr>
        <p:spPr>
          <a:xfrm>
            <a:off x="6471075" y="3634113"/>
            <a:ext cx="1354275" cy="553976"/>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1350" b="0" i="0" u="none" strike="noStrike" cap="none">
                <a:solidFill>
                  <a:srgbClr val="000000"/>
                </a:solidFill>
                <a:latin typeface="Comfortaa"/>
                <a:ea typeface="Comfortaa"/>
                <a:cs typeface="Comfortaa"/>
                <a:sym typeface="Comfortaa"/>
              </a:rPr>
              <a:t>Corentin</a:t>
            </a:r>
            <a:br>
              <a:rPr lang="en-US" sz="1350" b="0" i="0" u="none" strike="noStrike" cap="none">
                <a:solidFill>
                  <a:srgbClr val="000000"/>
                </a:solidFill>
                <a:latin typeface="Comfortaa"/>
                <a:ea typeface="Comfortaa"/>
                <a:cs typeface="Comfortaa"/>
                <a:sym typeface="Comfortaa"/>
              </a:rPr>
            </a:br>
            <a:r>
              <a:rPr lang="en-US" sz="1350" b="0" i="0" u="none" strike="noStrike" cap="none">
                <a:solidFill>
                  <a:srgbClr val="000000"/>
                </a:solidFill>
                <a:latin typeface="Comfortaa"/>
                <a:ea typeface="Comfortaa"/>
                <a:cs typeface="Comfortaa"/>
                <a:sym typeface="Comfortaa"/>
              </a:rPr>
              <a:t>SCHOLAERT</a:t>
            </a:r>
            <a:endParaRPr sz="1350" b="0" i="0" u="none" strike="noStrike" cap="none">
              <a:solidFill>
                <a:srgbClr val="000000"/>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0DF6F0-BA46-FD41-893B-A64EDAC6525D}" type="slidenum">
              <a:rPr lang="fr-FR" smtClean="0"/>
              <a:pPr/>
              <a:t>5</a:t>
            </a:fld>
            <a:endParaRPr lang="fr-FR" dirty="0"/>
          </a:p>
        </p:txBody>
      </p:sp>
      <p:sp>
        <p:nvSpPr>
          <p:cNvPr id="35" name="ZoneTexte 34">
            <a:extLst>
              <a:ext uri="{FF2B5EF4-FFF2-40B4-BE49-F238E27FC236}">
                <a16:creationId xmlns:a16="http://schemas.microsoft.com/office/drawing/2014/main" id="{E7795396-75B8-4A1B-B0B7-B19983BCFE9B}"/>
              </a:ext>
            </a:extLst>
          </p:cNvPr>
          <p:cNvSpPr txBox="1"/>
          <p:nvPr/>
        </p:nvSpPr>
        <p:spPr>
          <a:xfrm>
            <a:off x="2631033" y="1316413"/>
            <a:ext cx="2775014" cy="1200329"/>
          </a:xfrm>
          <a:prstGeom prst="rect">
            <a:avLst/>
          </a:prstGeom>
        </p:spPr>
        <p:txBody>
          <a:bodyPr wrap="square">
            <a:spAutoFit/>
          </a:bodyPr>
          <a:lstStyle>
            <a:defPPr>
              <a:defRPr lang="fr-FR"/>
            </a:defPPr>
            <a:lvl1pPr>
              <a:defRPr sz="4000" b="1">
                <a:solidFill>
                  <a:srgbClr val="1D428A"/>
                </a:solidFill>
                <a:ea typeface="Verdana" panose="020B0604030504040204" pitchFamily="34" charset="0"/>
                <a:cs typeface="Verdana" panose="020B0604030504040204" pitchFamily="34" charset="0"/>
              </a:defRPr>
            </a:lvl1pPr>
          </a:lstStyle>
          <a:p>
            <a:pPr algn="just"/>
            <a:r>
              <a:rPr lang="fr-FR" sz="1200" b="0" dirty="0">
                <a:solidFill>
                  <a:schemeClr val="tx1"/>
                </a:solidFill>
                <a:latin typeface="Comfortaa" panose="00000500000000000000" pitchFamily="2" charset="0"/>
                <a:cs typeface="Calibri" panose="020F0502020204030204" pitchFamily="34" charset="0"/>
              </a:rPr>
              <a:t>Comprendre et décrypter les véritable besoins </a:t>
            </a:r>
          </a:p>
          <a:p>
            <a:pPr algn="just"/>
            <a:r>
              <a:rPr lang="fr-FR" sz="1200" b="0" dirty="0">
                <a:solidFill>
                  <a:schemeClr val="tx1"/>
                </a:solidFill>
                <a:latin typeface="Comfortaa" panose="00000500000000000000" pitchFamily="2" charset="0"/>
                <a:cs typeface="Calibri" panose="020F0502020204030204" pitchFamily="34" charset="0"/>
              </a:rPr>
              <a:t>Déterminer des </a:t>
            </a:r>
            <a:r>
              <a:rPr lang="fr-FR" sz="1200" dirty="0">
                <a:solidFill>
                  <a:schemeClr val="accent2"/>
                </a:solidFill>
                <a:latin typeface="Comfortaa" panose="00000500000000000000" pitchFamily="2" charset="0"/>
                <a:cs typeface="Calibri" panose="020F0502020204030204" pitchFamily="34" charset="0"/>
              </a:rPr>
              <a:t>budgets</a:t>
            </a:r>
            <a:r>
              <a:rPr lang="fr-FR" sz="1200" b="0" dirty="0">
                <a:solidFill>
                  <a:schemeClr val="tx1"/>
                </a:solidFill>
                <a:latin typeface="Comfortaa" panose="00000500000000000000" pitchFamily="2" charset="0"/>
                <a:cs typeface="Calibri" panose="020F0502020204030204" pitchFamily="34" charset="0"/>
              </a:rPr>
              <a:t> et estimer des </a:t>
            </a:r>
            <a:r>
              <a:rPr lang="fr-FR" sz="1200" dirty="0">
                <a:solidFill>
                  <a:schemeClr val="accent2"/>
                </a:solidFill>
                <a:latin typeface="Comfortaa" panose="00000500000000000000" pitchFamily="2" charset="0"/>
                <a:cs typeface="Calibri" panose="020F0502020204030204" pitchFamily="34" charset="0"/>
              </a:rPr>
              <a:t>délais</a:t>
            </a:r>
            <a:r>
              <a:rPr lang="fr-FR" sz="1200" dirty="0">
                <a:solidFill>
                  <a:schemeClr val="tx1"/>
                </a:solidFill>
                <a:latin typeface="Comfortaa" panose="00000500000000000000" pitchFamily="2" charset="0"/>
                <a:cs typeface="Calibri" panose="020F0502020204030204" pitchFamily="34" charset="0"/>
              </a:rPr>
              <a:t> </a:t>
            </a:r>
          </a:p>
          <a:p>
            <a:pPr algn="just"/>
            <a:r>
              <a:rPr lang="fr-FR" sz="1200" b="0" dirty="0">
                <a:solidFill>
                  <a:schemeClr val="tx1"/>
                </a:solidFill>
                <a:latin typeface="Comfortaa" panose="00000500000000000000" pitchFamily="2" charset="0"/>
                <a:cs typeface="Calibri" panose="020F0502020204030204" pitchFamily="34" charset="0"/>
              </a:rPr>
              <a:t>Elaborer une </a:t>
            </a:r>
            <a:r>
              <a:rPr lang="fr-FR" sz="1200" dirty="0">
                <a:solidFill>
                  <a:schemeClr val="accent2"/>
                </a:solidFill>
                <a:latin typeface="Comfortaa" panose="00000500000000000000" pitchFamily="2" charset="0"/>
                <a:cs typeface="Calibri" panose="020F0502020204030204" pitchFamily="34" charset="0"/>
              </a:rPr>
              <a:t>proposition commerciale</a:t>
            </a:r>
          </a:p>
        </p:txBody>
      </p:sp>
      <p:sp>
        <p:nvSpPr>
          <p:cNvPr id="36" name="ZoneTexte 35">
            <a:extLst>
              <a:ext uri="{FF2B5EF4-FFF2-40B4-BE49-F238E27FC236}">
                <a16:creationId xmlns:a16="http://schemas.microsoft.com/office/drawing/2014/main" id="{FD7C77EC-26D0-47E5-A456-D3A3AE0075B2}"/>
              </a:ext>
            </a:extLst>
          </p:cNvPr>
          <p:cNvSpPr txBox="1"/>
          <p:nvPr/>
        </p:nvSpPr>
        <p:spPr>
          <a:xfrm>
            <a:off x="2619019" y="2441989"/>
            <a:ext cx="2787028" cy="646331"/>
          </a:xfrm>
          <a:prstGeom prst="rect">
            <a:avLst/>
          </a:prstGeom>
        </p:spPr>
        <p:txBody>
          <a:bodyPr wrap="square">
            <a:spAutoFit/>
          </a:bodyPr>
          <a:lstStyle>
            <a:defPPr>
              <a:defRPr lang="fr-FR"/>
            </a:defPPr>
            <a:lvl1pPr>
              <a:defRPr sz="4000" b="1">
                <a:solidFill>
                  <a:srgbClr val="1D428A"/>
                </a:solidFill>
                <a:ea typeface="Verdana" panose="020B0604030504040204" pitchFamily="34" charset="0"/>
                <a:cs typeface="Verdana" panose="020B0604030504040204" pitchFamily="34" charset="0"/>
              </a:defRPr>
            </a:lvl1pPr>
          </a:lstStyle>
          <a:p>
            <a:pPr algn="just"/>
            <a:r>
              <a:rPr lang="fr-FR" sz="1200" b="0" dirty="0">
                <a:solidFill>
                  <a:schemeClr val="tx1"/>
                </a:solidFill>
                <a:latin typeface="Comfortaa" panose="00000500000000000000" pitchFamily="2" charset="0"/>
                <a:cs typeface="Calibri" panose="020F0502020204030204" pitchFamily="34" charset="0"/>
              </a:rPr>
              <a:t>Recrutement des doctorants compétents et </a:t>
            </a:r>
            <a:r>
              <a:rPr lang="fr-FR" sz="1200" dirty="0">
                <a:solidFill>
                  <a:schemeClr val="accent2"/>
                </a:solidFill>
                <a:latin typeface="Comfortaa" panose="00000500000000000000" pitchFamily="2" charset="0"/>
                <a:cs typeface="Calibri" panose="020F0502020204030204" pitchFamily="34" charset="0"/>
              </a:rPr>
              <a:t>constitution d’une équipe </a:t>
            </a:r>
          </a:p>
          <a:p>
            <a:pPr algn="just"/>
            <a:r>
              <a:rPr lang="fr-FR" sz="1200" b="0" dirty="0">
                <a:solidFill>
                  <a:schemeClr val="tx1"/>
                </a:solidFill>
                <a:latin typeface="Comfortaa" panose="00000500000000000000" pitchFamily="2" charset="0"/>
                <a:cs typeface="Calibri" panose="020F0502020204030204" pitchFamily="34" charset="0"/>
              </a:rPr>
              <a:t>Elaboration d’une </a:t>
            </a:r>
            <a:r>
              <a:rPr lang="fr-FR" sz="1200" dirty="0">
                <a:solidFill>
                  <a:schemeClr val="accent2"/>
                </a:solidFill>
                <a:latin typeface="Comfortaa" panose="00000500000000000000" pitchFamily="2" charset="0"/>
                <a:cs typeface="Calibri" panose="020F0502020204030204" pitchFamily="34" charset="0"/>
              </a:rPr>
              <a:t>méthodologie</a:t>
            </a:r>
            <a:r>
              <a:rPr lang="fr-FR" sz="1200" b="0" dirty="0">
                <a:solidFill>
                  <a:schemeClr val="tx1"/>
                </a:solidFill>
                <a:latin typeface="Comfortaa" panose="00000500000000000000" pitchFamily="2" charset="0"/>
                <a:cs typeface="Calibri" panose="020F0502020204030204" pitchFamily="34" charset="0"/>
              </a:rPr>
              <a:t> claire  </a:t>
            </a:r>
          </a:p>
        </p:txBody>
      </p:sp>
      <p:sp>
        <p:nvSpPr>
          <p:cNvPr id="37" name="ZoneTexte 36">
            <a:extLst>
              <a:ext uri="{FF2B5EF4-FFF2-40B4-BE49-F238E27FC236}">
                <a16:creationId xmlns:a16="http://schemas.microsoft.com/office/drawing/2014/main" id="{234F7A92-F7E7-4EB0-B0E3-8FF134ED56F0}"/>
              </a:ext>
            </a:extLst>
          </p:cNvPr>
          <p:cNvSpPr txBox="1"/>
          <p:nvPr/>
        </p:nvSpPr>
        <p:spPr>
          <a:xfrm>
            <a:off x="2604651" y="3617936"/>
            <a:ext cx="2787028" cy="830997"/>
          </a:xfrm>
          <a:prstGeom prst="rect">
            <a:avLst/>
          </a:prstGeom>
        </p:spPr>
        <p:txBody>
          <a:bodyPr wrap="square">
            <a:spAutoFit/>
          </a:bodyPr>
          <a:lstStyle>
            <a:defPPr>
              <a:defRPr lang="fr-FR"/>
            </a:defPPr>
            <a:lvl1pPr>
              <a:defRPr sz="4000" b="1">
                <a:solidFill>
                  <a:srgbClr val="1D428A"/>
                </a:solidFill>
                <a:ea typeface="Verdana" panose="020B0604030504040204" pitchFamily="34" charset="0"/>
                <a:cs typeface="Verdana" panose="020B0604030504040204" pitchFamily="34" charset="0"/>
              </a:defRPr>
            </a:lvl1pPr>
          </a:lstStyle>
          <a:p>
            <a:pPr algn="just"/>
            <a:r>
              <a:rPr lang="fr-FR" sz="1200" b="0" dirty="0">
                <a:solidFill>
                  <a:schemeClr val="tx1"/>
                </a:solidFill>
                <a:latin typeface="Comfortaa" panose="00000500000000000000" pitchFamily="2" charset="0"/>
                <a:cs typeface="Calibri" panose="020F0502020204030204" pitchFamily="34" charset="0"/>
              </a:rPr>
              <a:t>Exécution du </a:t>
            </a:r>
            <a:r>
              <a:rPr lang="fr-FR" sz="1200" dirty="0">
                <a:solidFill>
                  <a:schemeClr val="accent2"/>
                </a:solidFill>
                <a:latin typeface="Comfortaa" panose="00000500000000000000" pitchFamily="2" charset="0"/>
                <a:cs typeface="Calibri" panose="020F0502020204030204" pitchFamily="34" charset="0"/>
              </a:rPr>
              <a:t>projet</a:t>
            </a:r>
            <a:r>
              <a:rPr lang="fr-FR" sz="1200" b="0" dirty="0">
                <a:solidFill>
                  <a:schemeClr val="tx1"/>
                </a:solidFill>
                <a:latin typeface="Comfortaa" panose="00000500000000000000" pitchFamily="2" charset="0"/>
                <a:cs typeface="Calibri" panose="020F0502020204030204" pitchFamily="34" charset="0"/>
              </a:rPr>
              <a:t> sous supervision d’un chargé de mission </a:t>
            </a:r>
          </a:p>
          <a:p>
            <a:pPr algn="just"/>
            <a:r>
              <a:rPr lang="fr-FR" sz="1200" dirty="0">
                <a:solidFill>
                  <a:schemeClr val="accent2"/>
                </a:solidFill>
                <a:latin typeface="Comfortaa" panose="00000500000000000000" pitchFamily="2" charset="0"/>
                <a:cs typeface="Calibri" panose="020F0502020204030204" pitchFamily="34" charset="0"/>
              </a:rPr>
              <a:t>Suivi continu </a:t>
            </a:r>
            <a:r>
              <a:rPr lang="fr-FR" sz="1200" b="0" dirty="0">
                <a:solidFill>
                  <a:schemeClr val="tx1"/>
                </a:solidFill>
                <a:latin typeface="Comfortaa" panose="00000500000000000000" pitchFamily="2" charset="0"/>
                <a:cs typeface="Calibri" panose="020F0502020204030204" pitchFamily="34" charset="0"/>
              </a:rPr>
              <a:t>de l’avancée du projet par le client  </a:t>
            </a:r>
          </a:p>
        </p:txBody>
      </p:sp>
      <p:sp>
        <p:nvSpPr>
          <p:cNvPr id="38" name="ZoneTexte 37">
            <a:extLst>
              <a:ext uri="{FF2B5EF4-FFF2-40B4-BE49-F238E27FC236}">
                <a16:creationId xmlns:a16="http://schemas.microsoft.com/office/drawing/2014/main" id="{AA058682-01EC-4984-8670-876B87E6AC63}"/>
              </a:ext>
            </a:extLst>
          </p:cNvPr>
          <p:cNvSpPr txBox="1"/>
          <p:nvPr/>
        </p:nvSpPr>
        <p:spPr>
          <a:xfrm>
            <a:off x="2604651" y="4749830"/>
            <a:ext cx="2801396" cy="830997"/>
          </a:xfrm>
          <a:prstGeom prst="rect">
            <a:avLst/>
          </a:prstGeom>
        </p:spPr>
        <p:txBody>
          <a:bodyPr wrap="square">
            <a:spAutoFit/>
          </a:bodyPr>
          <a:lstStyle>
            <a:defPPr>
              <a:defRPr lang="fr-FR"/>
            </a:defPPr>
            <a:lvl1pPr>
              <a:defRPr sz="4000" b="1">
                <a:solidFill>
                  <a:srgbClr val="1D428A"/>
                </a:solidFill>
                <a:ea typeface="Verdana" panose="020B0604030504040204" pitchFamily="34" charset="0"/>
                <a:cs typeface="Verdana" panose="020B0604030504040204" pitchFamily="34" charset="0"/>
              </a:defRPr>
            </a:lvl1pPr>
          </a:lstStyle>
          <a:p>
            <a:pPr algn="just"/>
            <a:r>
              <a:rPr lang="fr-FR" sz="1200" dirty="0">
                <a:solidFill>
                  <a:schemeClr val="accent2"/>
                </a:solidFill>
                <a:latin typeface="Comfortaa" panose="00000500000000000000" pitchFamily="2" charset="0"/>
                <a:cs typeface="Calibri" panose="020F0502020204030204" pitchFamily="34" charset="0"/>
              </a:rPr>
              <a:t>Présentation</a:t>
            </a:r>
            <a:r>
              <a:rPr lang="fr-FR" sz="1200" b="0" dirty="0">
                <a:solidFill>
                  <a:schemeClr val="tx1"/>
                </a:solidFill>
                <a:latin typeface="Comfortaa" panose="00000500000000000000" pitchFamily="2" charset="0"/>
                <a:cs typeface="Calibri" panose="020F0502020204030204" pitchFamily="34" charset="0"/>
              </a:rPr>
              <a:t> des résultats par les doctorants-conseils</a:t>
            </a:r>
          </a:p>
          <a:p>
            <a:pPr algn="just"/>
            <a:r>
              <a:rPr lang="fr-FR" sz="1200" b="0" dirty="0">
                <a:solidFill>
                  <a:schemeClr val="tx1"/>
                </a:solidFill>
                <a:latin typeface="Comfortaa" panose="00000500000000000000" pitchFamily="2" charset="0"/>
                <a:cs typeface="Calibri" panose="020F0502020204030204" pitchFamily="34" charset="0"/>
              </a:rPr>
              <a:t>Remise des documents au client. </a:t>
            </a:r>
            <a:r>
              <a:rPr lang="fr-FR" sz="1200" dirty="0">
                <a:solidFill>
                  <a:schemeClr val="accent2"/>
                </a:solidFill>
                <a:latin typeface="Comfortaa" panose="00000500000000000000" pitchFamily="2" charset="0"/>
                <a:cs typeface="Calibri" panose="020F0502020204030204" pitchFamily="34" charset="0"/>
              </a:rPr>
              <a:t>Rémunération</a:t>
            </a:r>
            <a:r>
              <a:rPr lang="fr-FR" sz="1200" b="0" dirty="0">
                <a:solidFill>
                  <a:schemeClr val="tx1"/>
                </a:solidFill>
                <a:latin typeface="Comfortaa" panose="00000500000000000000" pitchFamily="2" charset="0"/>
                <a:cs typeface="Calibri" panose="020F0502020204030204" pitchFamily="34" charset="0"/>
              </a:rPr>
              <a:t> du doctorant. </a:t>
            </a:r>
          </a:p>
        </p:txBody>
      </p:sp>
      <p:pic>
        <p:nvPicPr>
          <p:cNvPr id="41" name="Image 40">
            <a:extLst>
              <a:ext uri="{FF2B5EF4-FFF2-40B4-BE49-F238E27FC236}">
                <a16:creationId xmlns:a16="http://schemas.microsoft.com/office/drawing/2014/main" id="{FBE84E51-BF7D-463C-A628-3E255A873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532" y="1326754"/>
            <a:ext cx="1138073" cy="810000"/>
          </a:xfrm>
          <a:prstGeom prst="rect">
            <a:avLst/>
          </a:prstGeom>
          <a:effectLst/>
        </p:spPr>
      </p:pic>
      <p:pic>
        <p:nvPicPr>
          <p:cNvPr id="42" name="Image 41">
            <a:extLst>
              <a:ext uri="{FF2B5EF4-FFF2-40B4-BE49-F238E27FC236}">
                <a16:creationId xmlns:a16="http://schemas.microsoft.com/office/drawing/2014/main" id="{11D9BCD4-3CAD-43AC-B09F-318DCB494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298" y="2259469"/>
            <a:ext cx="1138073" cy="810000"/>
          </a:xfrm>
          <a:prstGeom prst="rect">
            <a:avLst/>
          </a:prstGeom>
        </p:spPr>
      </p:pic>
      <p:pic>
        <p:nvPicPr>
          <p:cNvPr id="45" name="Image 44">
            <a:extLst>
              <a:ext uri="{FF2B5EF4-FFF2-40B4-BE49-F238E27FC236}">
                <a16:creationId xmlns:a16="http://schemas.microsoft.com/office/drawing/2014/main" id="{682B3B26-4974-44C9-8B4A-49A4F433E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047" y="3481252"/>
            <a:ext cx="1138073" cy="810000"/>
          </a:xfrm>
          <a:prstGeom prst="rect">
            <a:avLst/>
          </a:prstGeom>
        </p:spPr>
      </p:pic>
      <p:cxnSp>
        <p:nvCxnSpPr>
          <p:cNvPr id="48" name="Connecteur droit avec flèche 47">
            <a:extLst>
              <a:ext uri="{FF2B5EF4-FFF2-40B4-BE49-F238E27FC236}">
                <a16:creationId xmlns:a16="http://schemas.microsoft.com/office/drawing/2014/main" id="{3D6EB0B1-1F59-4C90-A78D-D1ACF8B1BFE1}"/>
              </a:ext>
            </a:extLst>
          </p:cNvPr>
          <p:cNvCxnSpPr>
            <a:cxnSpLocks/>
          </p:cNvCxnSpPr>
          <p:nvPr/>
        </p:nvCxnSpPr>
        <p:spPr>
          <a:xfrm flipH="1">
            <a:off x="7168957" y="1713279"/>
            <a:ext cx="539760" cy="0"/>
          </a:xfrm>
          <a:prstGeom prst="straightConnector1">
            <a:avLst/>
          </a:prstGeom>
          <a:ln w="38100">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CE51956E-30AD-493C-B7D2-4E5387BCE4F7}"/>
              </a:ext>
            </a:extLst>
          </p:cNvPr>
          <p:cNvCxnSpPr>
            <a:cxnSpLocks/>
          </p:cNvCxnSpPr>
          <p:nvPr/>
        </p:nvCxnSpPr>
        <p:spPr>
          <a:xfrm flipH="1">
            <a:off x="7160915" y="2645111"/>
            <a:ext cx="539760" cy="0"/>
          </a:xfrm>
          <a:prstGeom prst="straightConnector1">
            <a:avLst/>
          </a:prstGeom>
          <a:ln w="38100">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48A1E23B-AB65-4DE8-BA53-B62AC7F6DA61}"/>
              </a:ext>
            </a:extLst>
          </p:cNvPr>
          <p:cNvCxnSpPr>
            <a:cxnSpLocks/>
          </p:cNvCxnSpPr>
          <p:nvPr/>
        </p:nvCxnSpPr>
        <p:spPr>
          <a:xfrm flipH="1">
            <a:off x="7579201" y="3828591"/>
            <a:ext cx="539760" cy="0"/>
          </a:xfrm>
          <a:prstGeom prst="straightConnector1">
            <a:avLst/>
          </a:prstGeom>
          <a:ln w="38100">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9566BF29-80DE-44AF-A908-AC88E7FBFFF6}"/>
              </a:ext>
            </a:extLst>
          </p:cNvPr>
          <p:cNvCxnSpPr>
            <a:cxnSpLocks/>
          </p:cNvCxnSpPr>
          <p:nvPr/>
        </p:nvCxnSpPr>
        <p:spPr>
          <a:xfrm flipH="1">
            <a:off x="7226281" y="5166306"/>
            <a:ext cx="539760" cy="0"/>
          </a:xfrm>
          <a:prstGeom prst="straightConnector1">
            <a:avLst/>
          </a:prstGeom>
          <a:ln w="38100">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6B53C02E-ECA3-423C-9E85-CA21570E1873}"/>
              </a:ext>
            </a:extLst>
          </p:cNvPr>
          <p:cNvCxnSpPr>
            <a:cxnSpLocks/>
          </p:cNvCxnSpPr>
          <p:nvPr/>
        </p:nvCxnSpPr>
        <p:spPr>
          <a:xfrm flipH="1">
            <a:off x="6281521" y="3875453"/>
            <a:ext cx="539760" cy="0"/>
          </a:xfrm>
          <a:prstGeom prst="straightConnector1">
            <a:avLst/>
          </a:prstGeom>
          <a:ln w="38100">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3" name="Image 52">
            <a:extLst>
              <a:ext uri="{FF2B5EF4-FFF2-40B4-BE49-F238E27FC236}">
                <a16:creationId xmlns:a16="http://schemas.microsoft.com/office/drawing/2014/main" id="{DE0E314A-4EF3-40D0-BD9E-F0160D7F1ACC}"/>
              </a:ext>
            </a:extLst>
          </p:cNvPr>
          <p:cNvPicPr>
            <a:picLocks noChangeAspect="1"/>
          </p:cNvPicPr>
          <p:nvPr/>
        </p:nvPicPr>
        <p:blipFill>
          <a:blip r:embed="rId3"/>
          <a:stretch>
            <a:fillRect/>
          </a:stretch>
        </p:blipFill>
        <p:spPr>
          <a:xfrm>
            <a:off x="0" y="1356905"/>
            <a:ext cx="2612513" cy="4340943"/>
          </a:xfrm>
          <a:prstGeom prst="rect">
            <a:avLst/>
          </a:prstGeom>
        </p:spPr>
      </p:pic>
      <p:grpSp>
        <p:nvGrpSpPr>
          <p:cNvPr id="25" name="Groupe 24">
            <a:extLst>
              <a:ext uri="{FF2B5EF4-FFF2-40B4-BE49-F238E27FC236}">
                <a16:creationId xmlns:a16="http://schemas.microsoft.com/office/drawing/2014/main" id="{885FBC17-3C41-4B73-B40E-C01E34E47C52}"/>
              </a:ext>
            </a:extLst>
          </p:cNvPr>
          <p:cNvGrpSpPr/>
          <p:nvPr/>
        </p:nvGrpSpPr>
        <p:grpSpPr>
          <a:xfrm>
            <a:off x="7467600" y="6158753"/>
            <a:ext cx="1570175" cy="562698"/>
            <a:chOff x="7467600" y="6158753"/>
            <a:chExt cx="1570175" cy="562698"/>
          </a:xfrm>
        </p:grpSpPr>
        <p:sp>
          <p:nvSpPr>
            <p:cNvPr id="26" name="Rectangle 25">
              <a:extLst>
                <a:ext uri="{FF2B5EF4-FFF2-40B4-BE49-F238E27FC236}">
                  <a16:creationId xmlns:a16="http://schemas.microsoft.com/office/drawing/2014/main" id="{4F5AD663-B137-4AC6-9554-B586468B5F8F}"/>
                </a:ext>
              </a:extLst>
            </p:cNvPr>
            <p:cNvSpPr/>
            <p:nvPr/>
          </p:nvSpPr>
          <p:spPr>
            <a:xfrm>
              <a:off x="7467600" y="6158753"/>
              <a:ext cx="1570175" cy="56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 descr="Accueil - Université de Lille">
              <a:extLst>
                <a:ext uri="{FF2B5EF4-FFF2-40B4-BE49-F238E27FC236}">
                  <a16:creationId xmlns:a16="http://schemas.microsoft.com/office/drawing/2014/main" id="{1BD7996F-9698-4EA2-B022-E0F64334B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698" y="6257552"/>
              <a:ext cx="1365978" cy="3651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e 28">
            <a:extLst>
              <a:ext uri="{FF2B5EF4-FFF2-40B4-BE49-F238E27FC236}">
                <a16:creationId xmlns:a16="http://schemas.microsoft.com/office/drawing/2014/main" id="{C40989E8-7275-45CA-A39B-395021C68603}"/>
              </a:ext>
            </a:extLst>
          </p:cNvPr>
          <p:cNvGrpSpPr/>
          <p:nvPr/>
        </p:nvGrpSpPr>
        <p:grpSpPr>
          <a:xfrm>
            <a:off x="-45251" y="-53266"/>
            <a:ext cx="9260271" cy="845208"/>
            <a:chOff x="0" y="857251"/>
            <a:chExt cx="9144000" cy="712433"/>
          </a:xfrm>
          <a:solidFill>
            <a:srgbClr val="60A89A"/>
          </a:solidFill>
        </p:grpSpPr>
        <p:sp>
          <p:nvSpPr>
            <p:cNvPr id="30" name="Rectangle 29">
              <a:extLst>
                <a:ext uri="{FF2B5EF4-FFF2-40B4-BE49-F238E27FC236}">
                  <a16:creationId xmlns:a16="http://schemas.microsoft.com/office/drawing/2014/main" id="{7014BBB0-7B29-4901-B122-0486C94A4811}"/>
                </a:ext>
              </a:extLst>
            </p:cNvPr>
            <p:cNvSpPr/>
            <p:nvPr/>
          </p:nvSpPr>
          <p:spPr>
            <a:xfrm>
              <a:off x="0" y="857251"/>
              <a:ext cx="9144000" cy="712433"/>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1" name="Rectangle 30">
              <a:extLst>
                <a:ext uri="{FF2B5EF4-FFF2-40B4-BE49-F238E27FC236}">
                  <a16:creationId xmlns:a16="http://schemas.microsoft.com/office/drawing/2014/main" id="{92FF6BD9-45EF-44C6-9FFD-85B5C23B4E3C}"/>
                </a:ext>
              </a:extLst>
            </p:cNvPr>
            <p:cNvSpPr/>
            <p:nvPr/>
          </p:nvSpPr>
          <p:spPr>
            <a:xfrm>
              <a:off x="158172" y="1070100"/>
              <a:ext cx="4861422" cy="324285"/>
            </a:xfrm>
            <a:prstGeom prst="rect">
              <a:avLst/>
            </a:prstGeom>
            <a:grpFill/>
          </p:spPr>
          <p:txBody>
            <a:bodyPr wrap="square">
              <a:spAutoFit/>
            </a:bodyPr>
            <a:lstStyle/>
            <a:p>
              <a:r>
                <a:rPr lang="fr-FR" sz="1900" b="1" dirty="0">
                  <a:solidFill>
                    <a:schemeClr val="bg1"/>
                  </a:solidFill>
                  <a:latin typeface="Comfortaa" panose="020F0603070200060003" pitchFamily="34" charset="0"/>
                  <a:ea typeface="Verdana" panose="020B0604030504040204" pitchFamily="34" charset="0"/>
                  <a:cs typeface="Verdana" panose="020B0604030504040204" pitchFamily="34" charset="0"/>
                </a:rPr>
                <a:t>Déroulement d’une mission</a:t>
              </a:r>
            </a:p>
          </p:txBody>
        </p:sp>
      </p:grpSp>
      <p:pic>
        <p:nvPicPr>
          <p:cNvPr id="32" name="Google Shape;86;p3">
            <a:extLst>
              <a:ext uri="{FF2B5EF4-FFF2-40B4-BE49-F238E27FC236}">
                <a16:creationId xmlns:a16="http://schemas.microsoft.com/office/drawing/2014/main" id="{52DA44FF-FD71-47EC-8E69-B9C56210BFCA}"/>
              </a:ext>
            </a:extLst>
          </p:cNvPr>
          <p:cNvPicPr preferRelativeResize="0"/>
          <p:nvPr/>
        </p:nvPicPr>
        <p:blipFill rotWithShape="1">
          <a:blip r:embed="rId5">
            <a:alphaModFix/>
          </a:blip>
          <a:srcRect/>
          <a:stretch/>
        </p:blipFill>
        <p:spPr>
          <a:xfrm>
            <a:off x="6567450" y="-70925"/>
            <a:ext cx="2470325" cy="925075"/>
          </a:xfrm>
          <a:prstGeom prst="rect">
            <a:avLst/>
          </a:prstGeom>
          <a:noFill/>
          <a:ln>
            <a:noFill/>
          </a:ln>
        </p:spPr>
      </p:pic>
      <p:grpSp>
        <p:nvGrpSpPr>
          <p:cNvPr id="33" name="Groupe 32">
            <a:extLst>
              <a:ext uri="{FF2B5EF4-FFF2-40B4-BE49-F238E27FC236}">
                <a16:creationId xmlns:a16="http://schemas.microsoft.com/office/drawing/2014/main" id="{F6CC8A34-C928-40FC-B4FA-1C2B234BEA93}"/>
              </a:ext>
            </a:extLst>
          </p:cNvPr>
          <p:cNvGrpSpPr/>
          <p:nvPr/>
        </p:nvGrpSpPr>
        <p:grpSpPr>
          <a:xfrm>
            <a:off x="7825912" y="2169050"/>
            <a:ext cx="759538" cy="1015261"/>
            <a:chOff x="2931559" y="4241536"/>
            <a:chExt cx="888789" cy="1206764"/>
          </a:xfrm>
          <a:solidFill>
            <a:srgbClr val="60A89A"/>
          </a:solidFill>
        </p:grpSpPr>
        <p:sp>
          <p:nvSpPr>
            <p:cNvPr id="34" name="Organigramme : Délai 33">
              <a:extLst>
                <a:ext uri="{FF2B5EF4-FFF2-40B4-BE49-F238E27FC236}">
                  <a16:creationId xmlns:a16="http://schemas.microsoft.com/office/drawing/2014/main" id="{ACC3757D-D0B2-4290-B61F-776C2C55E5FE}"/>
                </a:ext>
              </a:extLst>
            </p:cNvPr>
            <p:cNvSpPr/>
            <p:nvPr/>
          </p:nvSpPr>
          <p:spPr>
            <a:xfrm rot="16200000">
              <a:off x="3079755" y="4798663"/>
              <a:ext cx="597982" cy="7012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a:extLst>
                <a:ext uri="{FF2B5EF4-FFF2-40B4-BE49-F238E27FC236}">
                  <a16:creationId xmlns:a16="http://schemas.microsoft.com/office/drawing/2014/main" id="{B5A0F9A9-5BFA-4265-955B-47BB119D29D3}"/>
                </a:ext>
              </a:extLst>
            </p:cNvPr>
            <p:cNvSpPr/>
            <p:nvPr/>
          </p:nvSpPr>
          <p:spPr>
            <a:xfrm>
              <a:off x="3073945" y="4429774"/>
              <a:ext cx="609600" cy="590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rganigramme : Décision 54">
              <a:extLst>
                <a:ext uri="{FF2B5EF4-FFF2-40B4-BE49-F238E27FC236}">
                  <a16:creationId xmlns:a16="http://schemas.microsoft.com/office/drawing/2014/main" id="{F08163F1-4657-4186-9AAB-4625B1FF9CF4}"/>
                </a:ext>
              </a:extLst>
            </p:cNvPr>
            <p:cNvSpPr/>
            <p:nvPr/>
          </p:nvSpPr>
          <p:spPr>
            <a:xfrm>
              <a:off x="2933672" y="4241536"/>
              <a:ext cx="886676" cy="506265"/>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rganigramme : Joindre 55">
              <a:extLst>
                <a:ext uri="{FF2B5EF4-FFF2-40B4-BE49-F238E27FC236}">
                  <a16:creationId xmlns:a16="http://schemas.microsoft.com/office/drawing/2014/main" id="{55F630D4-75C4-48B6-9177-23672CAF67E2}"/>
                </a:ext>
              </a:extLst>
            </p:cNvPr>
            <p:cNvSpPr/>
            <p:nvPr/>
          </p:nvSpPr>
          <p:spPr>
            <a:xfrm>
              <a:off x="2931559" y="4494668"/>
              <a:ext cx="144499" cy="264608"/>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57" name="Groupe 56">
            <a:extLst>
              <a:ext uri="{FF2B5EF4-FFF2-40B4-BE49-F238E27FC236}">
                <a16:creationId xmlns:a16="http://schemas.microsoft.com/office/drawing/2014/main" id="{DAB4F8D8-12AE-4A04-B828-83CC5A7EBAF2}"/>
              </a:ext>
            </a:extLst>
          </p:cNvPr>
          <p:cNvGrpSpPr/>
          <p:nvPr/>
        </p:nvGrpSpPr>
        <p:grpSpPr>
          <a:xfrm>
            <a:off x="6846512" y="3290957"/>
            <a:ext cx="759538" cy="1015261"/>
            <a:chOff x="2931559" y="4241536"/>
            <a:chExt cx="888789" cy="1206764"/>
          </a:xfrm>
          <a:solidFill>
            <a:srgbClr val="60A89A"/>
          </a:solidFill>
        </p:grpSpPr>
        <p:sp>
          <p:nvSpPr>
            <p:cNvPr id="58" name="Organigramme : Délai 57">
              <a:extLst>
                <a:ext uri="{FF2B5EF4-FFF2-40B4-BE49-F238E27FC236}">
                  <a16:creationId xmlns:a16="http://schemas.microsoft.com/office/drawing/2014/main" id="{76018A70-1461-4E79-B94F-E714C624F35F}"/>
                </a:ext>
              </a:extLst>
            </p:cNvPr>
            <p:cNvSpPr/>
            <p:nvPr/>
          </p:nvSpPr>
          <p:spPr>
            <a:xfrm rot="16200000">
              <a:off x="3079755" y="4798663"/>
              <a:ext cx="597982" cy="7012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a:extLst>
                <a:ext uri="{FF2B5EF4-FFF2-40B4-BE49-F238E27FC236}">
                  <a16:creationId xmlns:a16="http://schemas.microsoft.com/office/drawing/2014/main" id="{3C19E959-04AD-44EB-9CD1-4E866F539F9A}"/>
                </a:ext>
              </a:extLst>
            </p:cNvPr>
            <p:cNvSpPr/>
            <p:nvPr/>
          </p:nvSpPr>
          <p:spPr>
            <a:xfrm>
              <a:off x="3073945" y="4429774"/>
              <a:ext cx="609600" cy="590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rganigramme : Décision 59">
              <a:extLst>
                <a:ext uri="{FF2B5EF4-FFF2-40B4-BE49-F238E27FC236}">
                  <a16:creationId xmlns:a16="http://schemas.microsoft.com/office/drawing/2014/main" id="{29EE9780-70D0-471F-8333-E2A82ADFA33F}"/>
                </a:ext>
              </a:extLst>
            </p:cNvPr>
            <p:cNvSpPr/>
            <p:nvPr/>
          </p:nvSpPr>
          <p:spPr>
            <a:xfrm>
              <a:off x="2933672" y="4241536"/>
              <a:ext cx="886676" cy="506265"/>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rganigramme : Joindre 60">
              <a:extLst>
                <a:ext uri="{FF2B5EF4-FFF2-40B4-BE49-F238E27FC236}">
                  <a16:creationId xmlns:a16="http://schemas.microsoft.com/office/drawing/2014/main" id="{4F77A678-0BF6-453B-85DD-92A563C79C77}"/>
                </a:ext>
              </a:extLst>
            </p:cNvPr>
            <p:cNvSpPr/>
            <p:nvPr/>
          </p:nvSpPr>
          <p:spPr>
            <a:xfrm>
              <a:off x="2931559" y="4494668"/>
              <a:ext cx="144499" cy="264608"/>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62" name="Groupe 61">
            <a:extLst>
              <a:ext uri="{FF2B5EF4-FFF2-40B4-BE49-F238E27FC236}">
                <a16:creationId xmlns:a16="http://schemas.microsoft.com/office/drawing/2014/main" id="{FF9B6DA6-DCA6-4534-A684-60CC62D57F29}"/>
              </a:ext>
            </a:extLst>
          </p:cNvPr>
          <p:cNvGrpSpPr/>
          <p:nvPr/>
        </p:nvGrpSpPr>
        <p:grpSpPr>
          <a:xfrm>
            <a:off x="6420427" y="4658675"/>
            <a:ext cx="759538" cy="1015261"/>
            <a:chOff x="2931559" y="4241536"/>
            <a:chExt cx="888789" cy="1206764"/>
          </a:xfrm>
          <a:solidFill>
            <a:srgbClr val="60A89A"/>
          </a:solidFill>
        </p:grpSpPr>
        <p:sp>
          <p:nvSpPr>
            <p:cNvPr id="63" name="Organigramme : Délai 62">
              <a:extLst>
                <a:ext uri="{FF2B5EF4-FFF2-40B4-BE49-F238E27FC236}">
                  <a16:creationId xmlns:a16="http://schemas.microsoft.com/office/drawing/2014/main" id="{2276740D-E08C-4647-B204-D5E0141A5981}"/>
                </a:ext>
              </a:extLst>
            </p:cNvPr>
            <p:cNvSpPr/>
            <p:nvPr/>
          </p:nvSpPr>
          <p:spPr>
            <a:xfrm rot="16200000">
              <a:off x="3079755" y="4798663"/>
              <a:ext cx="597982" cy="7012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Ellipse 63">
              <a:extLst>
                <a:ext uri="{FF2B5EF4-FFF2-40B4-BE49-F238E27FC236}">
                  <a16:creationId xmlns:a16="http://schemas.microsoft.com/office/drawing/2014/main" id="{2EF6D88B-A6F3-4D0F-9142-BD61F5929484}"/>
                </a:ext>
              </a:extLst>
            </p:cNvPr>
            <p:cNvSpPr/>
            <p:nvPr/>
          </p:nvSpPr>
          <p:spPr>
            <a:xfrm>
              <a:off x="3073945" y="4429774"/>
              <a:ext cx="609600" cy="590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rganigramme : Décision 64">
              <a:extLst>
                <a:ext uri="{FF2B5EF4-FFF2-40B4-BE49-F238E27FC236}">
                  <a16:creationId xmlns:a16="http://schemas.microsoft.com/office/drawing/2014/main" id="{EBA94ABE-DBE7-4C36-A850-1540F84ED1DF}"/>
                </a:ext>
              </a:extLst>
            </p:cNvPr>
            <p:cNvSpPr/>
            <p:nvPr/>
          </p:nvSpPr>
          <p:spPr>
            <a:xfrm>
              <a:off x="2933672" y="4241536"/>
              <a:ext cx="886676" cy="506265"/>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rganigramme : Joindre 65">
              <a:extLst>
                <a:ext uri="{FF2B5EF4-FFF2-40B4-BE49-F238E27FC236}">
                  <a16:creationId xmlns:a16="http://schemas.microsoft.com/office/drawing/2014/main" id="{F1B6415C-10F1-471F-839C-4290C00AD597}"/>
                </a:ext>
              </a:extLst>
            </p:cNvPr>
            <p:cNvSpPr/>
            <p:nvPr/>
          </p:nvSpPr>
          <p:spPr>
            <a:xfrm>
              <a:off x="2931559" y="4494668"/>
              <a:ext cx="144499" cy="264608"/>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72" name="Graphic 71" descr="Office worker male with solid fill">
            <a:extLst>
              <a:ext uri="{FF2B5EF4-FFF2-40B4-BE49-F238E27FC236}">
                <a16:creationId xmlns:a16="http://schemas.microsoft.com/office/drawing/2014/main" id="{C987C55E-A066-75F3-14DC-82EBAFF806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95175" y="1020541"/>
            <a:ext cx="1198774" cy="1198774"/>
          </a:xfrm>
          <a:prstGeom prst="rect">
            <a:avLst/>
          </a:prstGeom>
        </p:spPr>
      </p:pic>
      <p:pic>
        <p:nvPicPr>
          <p:cNvPr id="73" name="Graphic 72" descr="Office worker male with solid fill">
            <a:extLst>
              <a:ext uri="{FF2B5EF4-FFF2-40B4-BE49-F238E27FC236}">
                <a16:creationId xmlns:a16="http://schemas.microsoft.com/office/drawing/2014/main" id="{3E603B26-7BE6-E55D-7D9A-D99B09F59D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40793" y="3270561"/>
            <a:ext cx="1198774" cy="1198774"/>
          </a:xfrm>
          <a:prstGeom prst="rect">
            <a:avLst/>
          </a:prstGeom>
        </p:spPr>
      </p:pic>
      <p:pic>
        <p:nvPicPr>
          <p:cNvPr id="74" name="Graphic 73" descr="Office worker male with solid fill">
            <a:extLst>
              <a:ext uri="{FF2B5EF4-FFF2-40B4-BE49-F238E27FC236}">
                <a16:creationId xmlns:a16="http://schemas.microsoft.com/office/drawing/2014/main" id="{5513B420-147F-DF2C-EF73-7779B02F6B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66041" y="4555025"/>
            <a:ext cx="1198774" cy="1198774"/>
          </a:xfrm>
          <a:prstGeom prst="rect">
            <a:avLst/>
          </a:prstGeom>
        </p:spPr>
      </p:pic>
    </p:spTree>
    <p:extLst>
      <p:ext uri="{BB962C8B-B14F-4D97-AF65-F5344CB8AC3E}">
        <p14:creationId xmlns:p14="http://schemas.microsoft.com/office/powerpoint/2010/main" val="22475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sldNum" idx="12"/>
          </p:nvPr>
        </p:nvSpPr>
        <p:spPr>
          <a:xfrm>
            <a:off x="4345423" y="6356351"/>
            <a:ext cx="4800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6</a:t>
            </a:fld>
            <a:endParaRPr/>
          </a:p>
        </p:txBody>
      </p:sp>
      <p:sp>
        <p:nvSpPr>
          <p:cNvPr id="109" name="Google Shape;109;p19"/>
          <p:cNvSpPr/>
          <p:nvPr/>
        </p:nvSpPr>
        <p:spPr>
          <a:xfrm>
            <a:off x="0" y="-10375"/>
            <a:ext cx="9157500" cy="742500"/>
          </a:xfrm>
          <a:prstGeom prst="rect">
            <a:avLst/>
          </a:prstGeom>
          <a:solidFill>
            <a:srgbClr val="60A8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9"/>
          <p:cNvSpPr txBox="1"/>
          <p:nvPr/>
        </p:nvSpPr>
        <p:spPr>
          <a:xfrm>
            <a:off x="193700" y="153125"/>
            <a:ext cx="8588400" cy="4770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500"/>
              <a:buFont typeface="Arial"/>
              <a:buNone/>
            </a:pPr>
            <a:r>
              <a:rPr lang="en-US" sz="1900" b="1" i="0" u="none" strike="noStrike" cap="none">
                <a:solidFill>
                  <a:schemeClr val="lt1"/>
                </a:solidFill>
                <a:latin typeface="Comfortaa"/>
                <a:ea typeface="Comfortaa"/>
                <a:cs typeface="Comfortaa"/>
                <a:sym typeface="Comfortaa"/>
              </a:rPr>
              <a:t>Les missions avec Consulid - Bilan</a:t>
            </a:r>
            <a:endParaRPr sz="2400" b="1" i="0" u="none" strike="noStrike" cap="none">
              <a:solidFill>
                <a:schemeClr val="lt1"/>
              </a:solidFill>
              <a:latin typeface="Comfortaa"/>
              <a:ea typeface="Comfortaa"/>
              <a:cs typeface="Comfortaa"/>
              <a:sym typeface="Comfortaa"/>
            </a:endParaRPr>
          </a:p>
        </p:txBody>
      </p:sp>
      <p:grpSp>
        <p:nvGrpSpPr>
          <p:cNvPr id="111" name="Google Shape;111;p19"/>
          <p:cNvGrpSpPr/>
          <p:nvPr/>
        </p:nvGrpSpPr>
        <p:grpSpPr>
          <a:xfrm>
            <a:off x="7467600" y="6158752"/>
            <a:ext cx="1570175" cy="562698"/>
            <a:chOff x="7467600" y="6158753"/>
            <a:chExt cx="1570175" cy="562698"/>
          </a:xfrm>
        </p:grpSpPr>
        <p:sp>
          <p:nvSpPr>
            <p:cNvPr id="112" name="Google Shape;112;p19"/>
            <p:cNvSpPr/>
            <p:nvPr/>
          </p:nvSpPr>
          <p:spPr>
            <a:xfrm>
              <a:off x="7467600" y="6158753"/>
              <a:ext cx="1570175" cy="56269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 name="Google Shape;113;p19" descr="Accueil - Université de Lille"/>
            <p:cNvPicPr preferRelativeResize="0"/>
            <p:nvPr/>
          </p:nvPicPr>
          <p:blipFill rotWithShape="1">
            <a:blip r:embed="rId3">
              <a:alphaModFix/>
            </a:blip>
            <a:srcRect/>
            <a:stretch/>
          </p:blipFill>
          <p:spPr>
            <a:xfrm>
              <a:off x="7569698" y="6257552"/>
              <a:ext cx="1365978" cy="365100"/>
            </a:xfrm>
            <a:prstGeom prst="rect">
              <a:avLst/>
            </a:prstGeom>
            <a:noFill/>
            <a:ln>
              <a:noFill/>
            </a:ln>
          </p:spPr>
        </p:pic>
      </p:grpSp>
      <p:sp>
        <p:nvSpPr>
          <p:cNvPr id="114" name="Google Shape;114;p19"/>
          <p:cNvSpPr txBox="1"/>
          <p:nvPr/>
        </p:nvSpPr>
        <p:spPr>
          <a:xfrm>
            <a:off x="596875" y="953049"/>
            <a:ext cx="5565375" cy="4639709"/>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endParaRPr sz="1125" b="1"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342900" marR="0" lvl="0" indent="-242888" algn="l" rtl="0">
              <a:lnSpc>
                <a:spcPct val="100000"/>
              </a:lnSpc>
              <a:spcBef>
                <a:spcPts val="0"/>
              </a:spcBef>
              <a:spcAft>
                <a:spcPts val="0"/>
              </a:spcAft>
              <a:buClr>
                <a:srgbClr val="000000"/>
              </a:buClr>
              <a:buSzPts val="1500"/>
              <a:buFont typeface="Comfortaa"/>
              <a:buChar char="●"/>
            </a:pPr>
            <a:r>
              <a:rPr lang="en-US" sz="1125" b="0" i="0" u="none" strike="noStrike" cap="none">
                <a:solidFill>
                  <a:srgbClr val="000000"/>
                </a:solidFill>
                <a:latin typeface="Comfortaa"/>
                <a:ea typeface="Comfortaa"/>
                <a:cs typeface="Comfortaa"/>
                <a:sym typeface="Comfortaa"/>
              </a:rPr>
              <a:t>Une </a:t>
            </a:r>
            <a:r>
              <a:rPr lang="en-US" sz="1125" b="1" i="0" u="sng" strike="noStrike" cap="none">
                <a:solidFill>
                  <a:srgbClr val="000000"/>
                </a:solidFill>
                <a:latin typeface="Comfortaa"/>
                <a:ea typeface="Comfortaa"/>
                <a:cs typeface="Comfortaa"/>
                <a:sym typeface="Comfortaa"/>
              </a:rPr>
              <a:t>vingtaine de missions</a:t>
            </a:r>
            <a:r>
              <a:rPr lang="en-US" sz="1125" b="0" i="0" u="none" strike="noStrike" cap="none">
                <a:solidFill>
                  <a:srgbClr val="000000"/>
                </a:solidFill>
                <a:latin typeface="Comfortaa"/>
                <a:ea typeface="Comfortaa"/>
                <a:cs typeface="Comfortaa"/>
                <a:sym typeface="Comfortaa"/>
              </a:rPr>
              <a:t> réalisées :</a:t>
            </a: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685800" marR="0" lvl="0" indent="0" algn="l" rtl="0">
              <a:lnSpc>
                <a:spcPct val="100000"/>
              </a:lnSpc>
              <a:spcBef>
                <a:spcPts val="0"/>
              </a:spcBef>
              <a:spcAft>
                <a:spcPts val="0"/>
              </a:spcAft>
              <a:buNone/>
            </a:pPr>
            <a:r>
              <a:rPr lang="en-US" sz="1125" b="0" i="0" u="none" strike="noStrike" cap="none">
                <a:solidFill>
                  <a:srgbClr val="000000"/>
                </a:solidFill>
                <a:latin typeface="Comfortaa"/>
                <a:ea typeface="Comfortaa"/>
                <a:cs typeface="Comfortaa"/>
                <a:sym typeface="Comfortaa"/>
              </a:rPr>
              <a:t> </a:t>
            </a: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125" b="0" i="0" u="none" strike="noStrike" cap="none">
              <a:solidFill>
                <a:srgbClr val="000000"/>
              </a:solidFill>
              <a:latin typeface="Comfortaa"/>
              <a:ea typeface="Comfortaa"/>
              <a:cs typeface="Comfortaa"/>
              <a:sym typeface="Comfortaa"/>
            </a:endParaRPr>
          </a:p>
          <a:p>
            <a:pPr marL="342900" marR="0" lvl="0" indent="-242888" algn="l" rtl="0">
              <a:lnSpc>
                <a:spcPct val="100000"/>
              </a:lnSpc>
              <a:spcBef>
                <a:spcPts val="0"/>
              </a:spcBef>
              <a:spcAft>
                <a:spcPts val="0"/>
              </a:spcAft>
              <a:buClr>
                <a:srgbClr val="000000"/>
              </a:buClr>
              <a:buSzPts val="1500"/>
              <a:buFont typeface="Comfortaa"/>
              <a:buChar char="●"/>
            </a:pPr>
            <a:r>
              <a:rPr lang="en-US" sz="1125" b="0" i="0" u="none" strike="noStrike" cap="none">
                <a:solidFill>
                  <a:srgbClr val="000000"/>
                </a:solidFill>
                <a:latin typeface="Comfortaa"/>
                <a:ea typeface="Comfortaa"/>
                <a:cs typeface="Comfortaa"/>
                <a:sym typeface="Comfortaa"/>
              </a:rPr>
              <a:t>Deux doctorants en </a:t>
            </a:r>
            <a:r>
              <a:rPr lang="en-US" sz="1125" b="1" i="0" u="sng" strike="noStrike" cap="none">
                <a:solidFill>
                  <a:srgbClr val="000000"/>
                </a:solidFill>
                <a:latin typeface="Comfortaa"/>
                <a:ea typeface="Comfortaa"/>
                <a:cs typeface="Comfortaa"/>
                <a:sym typeface="Comfortaa"/>
              </a:rPr>
              <a:t>CDI</a:t>
            </a:r>
            <a:r>
              <a:rPr lang="en-US" sz="1125" b="0" i="0" u="none" strike="noStrike" cap="none">
                <a:solidFill>
                  <a:srgbClr val="000000"/>
                </a:solidFill>
                <a:latin typeface="Comfortaa"/>
                <a:ea typeface="Comfortaa"/>
                <a:cs typeface="Comfortaa"/>
                <a:sym typeface="Comfortaa"/>
              </a:rPr>
              <a:t> grâce à Consulid </a:t>
            </a:r>
            <a:endParaRPr sz="1125" b="0" i="0" u="none" strike="noStrike" cap="none">
              <a:solidFill>
                <a:srgbClr val="000000"/>
              </a:solidFill>
              <a:latin typeface="Comfortaa"/>
              <a:ea typeface="Comfortaa"/>
              <a:cs typeface="Comfortaa"/>
              <a:sym typeface="Comfortaa"/>
            </a:endParaRPr>
          </a:p>
        </p:txBody>
      </p:sp>
      <p:pic>
        <p:nvPicPr>
          <p:cNvPr id="115" name="Google Shape;115;p19"/>
          <p:cNvPicPr preferRelativeResize="0"/>
          <p:nvPr/>
        </p:nvPicPr>
        <p:blipFill rotWithShape="1">
          <a:blip r:embed="rId4">
            <a:alphaModFix/>
          </a:blip>
          <a:srcRect/>
          <a:stretch/>
        </p:blipFill>
        <p:spPr>
          <a:xfrm>
            <a:off x="1688136" y="2882277"/>
            <a:ext cx="1128713" cy="192881"/>
          </a:xfrm>
          <a:prstGeom prst="rect">
            <a:avLst/>
          </a:prstGeom>
          <a:noFill/>
          <a:ln w="9525" cap="flat" cmpd="sng">
            <a:solidFill>
              <a:srgbClr val="FF6941"/>
            </a:solidFill>
            <a:prstDash val="solid"/>
            <a:round/>
            <a:headEnd type="none" w="sm" len="sm"/>
            <a:tailEnd type="none" w="sm" len="sm"/>
          </a:ln>
        </p:spPr>
      </p:pic>
      <p:pic>
        <p:nvPicPr>
          <p:cNvPr id="116" name="Google Shape;116;p19"/>
          <p:cNvPicPr preferRelativeResize="0"/>
          <p:nvPr/>
        </p:nvPicPr>
        <p:blipFill rotWithShape="1">
          <a:blip r:embed="rId5">
            <a:alphaModFix/>
          </a:blip>
          <a:srcRect/>
          <a:stretch/>
        </p:blipFill>
        <p:spPr>
          <a:xfrm>
            <a:off x="4196118" y="2673111"/>
            <a:ext cx="1772475" cy="997013"/>
          </a:xfrm>
          <a:prstGeom prst="rect">
            <a:avLst/>
          </a:prstGeom>
          <a:noFill/>
          <a:ln>
            <a:noFill/>
          </a:ln>
        </p:spPr>
      </p:pic>
      <p:pic>
        <p:nvPicPr>
          <p:cNvPr id="117" name="Google Shape;117;p19"/>
          <p:cNvPicPr preferRelativeResize="0"/>
          <p:nvPr/>
        </p:nvPicPr>
        <p:blipFill rotWithShape="1">
          <a:blip r:embed="rId6">
            <a:alphaModFix/>
          </a:blip>
          <a:srcRect/>
          <a:stretch/>
        </p:blipFill>
        <p:spPr>
          <a:xfrm>
            <a:off x="6094203" y="3334208"/>
            <a:ext cx="1222300" cy="192881"/>
          </a:xfrm>
          <a:prstGeom prst="rect">
            <a:avLst/>
          </a:prstGeom>
          <a:noFill/>
          <a:ln>
            <a:noFill/>
          </a:ln>
        </p:spPr>
      </p:pic>
      <p:pic>
        <p:nvPicPr>
          <p:cNvPr id="118" name="Google Shape;118;p19"/>
          <p:cNvPicPr preferRelativeResize="0"/>
          <p:nvPr/>
        </p:nvPicPr>
        <p:blipFill rotWithShape="1">
          <a:blip r:embed="rId7">
            <a:alphaModFix/>
          </a:blip>
          <a:srcRect/>
          <a:stretch/>
        </p:blipFill>
        <p:spPr>
          <a:xfrm>
            <a:off x="2843038" y="3126754"/>
            <a:ext cx="1264969" cy="607776"/>
          </a:xfrm>
          <a:prstGeom prst="rect">
            <a:avLst/>
          </a:prstGeom>
          <a:noFill/>
          <a:ln w="9525" cap="flat" cmpd="sng">
            <a:solidFill>
              <a:srgbClr val="FF6941"/>
            </a:solidFill>
            <a:prstDash val="solid"/>
            <a:round/>
            <a:headEnd type="none" w="sm" len="sm"/>
            <a:tailEnd type="none" w="sm" len="sm"/>
          </a:ln>
        </p:spPr>
      </p:pic>
      <p:pic>
        <p:nvPicPr>
          <p:cNvPr id="119" name="Google Shape;119;p19"/>
          <p:cNvPicPr preferRelativeResize="0"/>
          <p:nvPr/>
        </p:nvPicPr>
        <p:blipFill rotWithShape="1">
          <a:blip r:embed="rId8">
            <a:alphaModFix/>
          </a:blip>
          <a:srcRect r="82264" b="12288"/>
          <a:stretch/>
        </p:blipFill>
        <p:spPr>
          <a:xfrm>
            <a:off x="7442118" y="2750343"/>
            <a:ext cx="714581" cy="607781"/>
          </a:xfrm>
          <a:prstGeom prst="rect">
            <a:avLst/>
          </a:prstGeom>
          <a:noFill/>
          <a:ln>
            <a:noFill/>
          </a:ln>
        </p:spPr>
      </p:pic>
      <p:pic>
        <p:nvPicPr>
          <p:cNvPr id="120" name="Google Shape;120;p19"/>
          <p:cNvPicPr preferRelativeResize="0"/>
          <p:nvPr/>
        </p:nvPicPr>
        <p:blipFill rotWithShape="1">
          <a:blip r:embed="rId9">
            <a:alphaModFix/>
          </a:blip>
          <a:srcRect/>
          <a:stretch/>
        </p:blipFill>
        <p:spPr>
          <a:xfrm>
            <a:off x="1224450" y="3527088"/>
            <a:ext cx="1605617" cy="952669"/>
          </a:xfrm>
          <a:prstGeom prst="rect">
            <a:avLst/>
          </a:prstGeom>
          <a:noFill/>
          <a:ln w="9525" cap="flat" cmpd="sng">
            <a:solidFill>
              <a:srgbClr val="FF6941"/>
            </a:solidFill>
            <a:prstDash val="solid"/>
            <a:round/>
            <a:headEnd type="none" w="sm" len="sm"/>
            <a:tailEnd type="none" w="sm" len="sm"/>
          </a:ln>
        </p:spPr>
      </p:pic>
      <p:pic>
        <p:nvPicPr>
          <p:cNvPr id="121" name="Google Shape;121;p19"/>
          <p:cNvPicPr preferRelativeResize="0"/>
          <p:nvPr/>
        </p:nvPicPr>
        <p:blipFill rotWithShape="1">
          <a:blip r:embed="rId10">
            <a:alphaModFix/>
          </a:blip>
          <a:srcRect/>
          <a:stretch/>
        </p:blipFill>
        <p:spPr>
          <a:xfrm>
            <a:off x="4222059" y="3527088"/>
            <a:ext cx="1264969" cy="1248177"/>
          </a:xfrm>
          <a:prstGeom prst="rect">
            <a:avLst/>
          </a:prstGeom>
          <a:noFill/>
          <a:ln>
            <a:noFill/>
          </a:ln>
        </p:spPr>
      </p:pic>
      <p:sp>
        <p:nvSpPr>
          <p:cNvPr id="122" name="Google Shape;122;p19"/>
          <p:cNvSpPr/>
          <p:nvPr/>
        </p:nvSpPr>
        <p:spPr>
          <a:xfrm>
            <a:off x="1093562" y="1616366"/>
            <a:ext cx="4572000" cy="1015663"/>
          </a:xfrm>
          <a:prstGeom prst="rect">
            <a:avLst/>
          </a:prstGeom>
          <a:noFill/>
          <a:ln>
            <a:noFill/>
          </a:ln>
        </p:spPr>
        <p:txBody>
          <a:bodyPr spcFirstLastPara="1" wrap="square" lIns="91425" tIns="45700" rIns="91425" bIns="45700" anchor="t" anchorCtr="0">
            <a:spAutoFit/>
          </a:bodyPr>
          <a:lstStyle/>
          <a:p>
            <a:pPr marL="276225" marR="0" lvl="8" indent="-171450" algn="l" rtl="0">
              <a:lnSpc>
                <a:spcPct val="100000"/>
              </a:lnSpc>
              <a:spcBef>
                <a:spcPts val="0"/>
              </a:spcBef>
              <a:spcAft>
                <a:spcPts val="0"/>
              </a:spcAft>
              <a:buClr>
                <a:srgbClr val="000000"/>
              </a:buClr>
              <a:buSzPts val="1400"/>
              <a:buFont typeface="Arial"/>
              <a:buChar char="•"/>
            </a:pPr>
            <a:r>
              <a:rPr lang="en-US" sz="1200" b="0" i="0" u="none" strike="noStrike" cap="none" dirty="0" err="1">
                <a:solidFill>
                  <a:srgbClr val="000000"/>
                </a:solidFill>
                <a:latin typeface="Comfortaa"/>
                <a:ea typeface="Comfortaa"/>
                <a:cs typeface="Comfortaa"/>
                <a:sym typeface="Comfortaa"/>
              </a:rPr>
              <a:t>Veille</a:t>
            </a:r>
            <a:r>
              <a:rPr lang="en-US" sz="1200" b="0" i="0" u="none" strike="noStrike" cap="none" dirty="0">
                <a:solidFill>
                  <a:srgbClr val="000000"/>
                </a:solidFill>
                <a:latin typeface="Comfortaa"/>
                <a:ea typeface="Comfortaa"/>
                <a:cs typeface="Comfortaa"/>
                <a:sym typeface="Comfortaa"/>
              </a:rPr>
              <a:t> </a:t>
            </a:r>
            <a:r>
              <a:rPr lang="en-US" sz="1200" b="0" i="0" u="none" strike="noStrike" cap="none" dirty="0" err="1">
                <a:solidFill>
                  <a:srgbClr val="000000"/>
                </a:solidFill>
                <a:latin typeface="Comfortaa"/>
                <a:ea typeface="Comfortaa"/>
                <a:cs typeface="Comfortaa"/>
                <a:sym typeface="Comfortaa"/>
              </a:rPr>
              <a:t>technologique</a:t>
            </a:r>
            <a:endParaRPr dirty="0"/>
          </a:p>
          <a:p>
            <a:pPr marL="276225" marR="0" lvl="8"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Comfortaa"/>
                <a:ea typeface="Comfortaa"/>
                <a:cs typeface="Comfortaa"/>
                <a:sym typeface="Comfortaa"/>
              </a:rPr>
              <a:t>Etude de </a:t>
            </a:r>
            <a:r>
              <a:rPr lang="en-US" sz="1200" b="0" i="0" u="none" strike="noStrike" cap="none" dirty="0" err="1">
                <a:solidFill>
                  <a:srgbClr val="000000"/>
                </a:solidFill>
                <a:latin typeface="Comfortaa"/>
                <a:ea typeface="Comfortaa"/>
                <a:cs typeface="Comfortaa"/>
                <a:sym typeface="Comfortaa"/>
              </a:rPr>
              <a:t>faisabilité</a:t>
            </a:r>
            <a:endParaRPr dirty="0"/>
          </a:p>
          <a:p>
            <a:pPr marL="276225" marR="0" lvl="8"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Comfortaa"/>
                <a:ea typeface="Comfortaa"/>
                <a:cs typeface="Comfortaa"/>
                <a:sym typeface="Comfortaa"/>
              </a:rPr>
              <a:t>Audit et conseil </a:t>
            </a:r>
            <a:r>
              <a:rPr lang="en-US" sz="1200" b="0" i="0" u="none" strike="noStrike" cap="none" dirty="0" err="1">
                <a:solidFill>
                  <a:srgbClr val="000000"/>
                </a:solidFill>
                <a:latin typeface="Comfortaa"/>
                <a:ea typeface="Comfortaa"/>
                <a:cs typeface="Comfortaa"/>
                <a:sym typeface="Comfortaa"/>
              </a:rPr>
              <a:t>en</a:t>
            </a:r>
            <a:r>
              <a:rPr lang="en-US" sz="1200" b="0" i="0" u="none" strike="noStrike" cap="none" dirty="0">
                <a:solidFill>
                  <a:srgbClr val="000000"/>
                </a:solidFill>
                <a:latin typeface="Comfortaa"/>
                <a:ea typeface="Comfortaa"/>
                <a:cs typeface="Comfortaa"/>
                <a:sym typeface="Comfortaa"/>
              </a:rPr>
              <a:t> innovation</a:t>
            </a:r>
            <a:endParaRPr dirty="0"/>
          </a:p>
          <a:p>
            <a:pPr marL="276225" marR="0" lvl="8" indent="-171450" algn="l" rtl="0">
              <a:lnSpc>
                <a:spcPct val="100000"/>
              </a:lnSpc>
              <a:spcBef>
                <a:spcPts val="0"/>
              </a:spcBef>
              <a:spcAft>
                <a:spcPts val="0"/>
              </a:spcAft>
              <a:buClr>
                <a:srgbClr val="000000"/>
              </a:buClr>
              <a:buSzPts val="1400"/>
              <a:buFont typeface="Arial"/>
              <a:buChar char="•"/>
            </a:pPr>
            <a:r>
              <a:rPr lang="en-US" sz="1200" b="0" i="0" u="none" strike="noStrike" cap="none" dirty="0" err="1">
                <a:solidFill>
                  <a:srgbClr val="000000"/>
                </a:solidFill>
                <a:latin typeface="Comfortaa"/>
                <a:ea typeface="Comfortaa"/>
                <a:cs typeface="Comfortaa"/>
                <a:sym typeface="Comfortaa"/>
              </a:rPr>
              <a:t>Soutien</a:t>
            </a:r>
            <a:r>
              <a:rPr lang="en-US" sz="1200" b="0" i="0" u="none" strike="noStrike" cap="none" dirty="0">
                <a:solidFill>
                  <a:srgbClr val="000000"/>
                </a:solidFill>
                <a:latin typeface="Comfortaa"/>
                <a:ea typeface="Comfortaa"/>
                <a:cs typeface="Comfortaa"/>
                <a:sym typeface="Comfortaa"/>
              </a:rPr>
              <a:t> technique</a:t>
            </a:r>
            <a:endParaRPr dirty="0"/>
          </a:p>
          <a:p>
            <a:pPr marL="276225" marR="0" lvl="8"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Comfortaa"/>
                <a:ea typeface="Comfortaa"/>
                <a:cs typeface="Comfortaa"/>
                <a:sym typeface="Comfortaa"/>
              </a:rPr>
              <a:t>Formation</a:t>
            </a:r>
            <a:endParaRPr sz="1200" b="0" i="0" u="none" strike="noStrike" cap="none" dirty="0">
              <a:solidFill>
                <a:srgbClr val="000000"/>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sldNum" idx="12"/>
          </p:nvPr>
        </p:nvSpPr>
        <p:spPr>
          <a:xfrm>
            <a:off x="4345423" y="6356351"/>
            <a:ext cx="4800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7</a:t>
            </a:fld>
            <a:endParaRPr/>
          </a:p>
        </p:txBody>
      </p:sp>
      <p:sp>
        <p:nvSpPr>
          <p:cNvPr id="82" name="Google Shape;82;p17"/>
          <p:cNvSpPr/>
          <p:nvPr/>
        </p:nvSpPr>
        <p:spPr>
          <a:xfrm>
            <a:off x="0" y="-10375"/>
            <a:ext cx="9157500" cy="742500"/>
          </a:xfrm>
          <a:prstGeom prst="rect">
            <a:avLst/>
          </a:prstGeom>
          <a:solidFill>
            <a:srgbClr val="60A8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7"/>
          <p:cNvSpPr txBox="1"/>
          <p:nvPr/>
        </p:nvSpPr>
        <p:spPr>
          <a:xfrm>
            <a:off x="193700" y="153125"/>
            <a:ext cx="8588400" cy="4770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500"/>
              <a:buFont typeface="Arial"/>
              <a:buNone/>
            </a:pPr>
            <a:r>
              <a:rPr lang="en-US" sz="1900" b="1" i="0" u="none" strike="noStrike" cap="none">
                <a:solidFill>
                  <a:schemeClr val="lt1"/>
                </a:solidFill>
                <a:latin typeface="Comfortaa"/>
                <a:ea typeface="Comfortaa"/>
                <a:cs typeface="Comfortaa"/>
                <a:sym typeface="Comfortaa"/>
              </a:rPr>
              <a:t>Pôle évènements</a:t>
            </a:r>
            <a:endParaRPr sz="2400" b="1" i="0" u="none" strike="noStrike" cap="none">
              <a:solidFill>
                <a:schemeClr val="lt1"/>
              </a:solidFill>
              <a:latin typeface="Comfortaa"/>
              <a:ea typeface="Comfortaa"/>
              <a:cs typeface="Comfortaa"/>
              <a:sym typeface="Comfortaa"/>
            </a:endParaRPr>
          </a:p>
        </p:txBody>
      </p:sp>
      <p:grpSp>
        <p:nvGrpSpPr>
          <p:cNvPr id="84" name="Google Shape;84;p17"/>
          <p:cNvGrpSpPr/>
          <p:nvPr/>
        </p:nvGrpSpPr>
        <p:grpSpPr>
          <a:xfrm>
            <a:off x="7467600" y="6158752"/>
            <a:ext cx="1570175" cy="562698"/>
            <a:chOff x="7467600" y="6158753"/>
            <a:chExt cx="1570175" cy="562698"/>
          </a:xfrm>
        </p:grpSpPr>
        <p:sp>
          <p:nvSpPr>
            <p:cNvPr id="85" name="Google Shape;85;p17"/>
            <p:cNvSpPr/>
            <p:nvPr/>
          </p:nvSpPr>
          <p:spPr>
            <a:xfrm>
              <a:off x="7467600" y="6158753"/>
              <a:ext cx="1570175" cy="56269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6" name="Google Shape;86;p17" descr="Accueil - Université de Lille"/>
            <p:cNvPicPr preferRelativeResize="0"/>
            <p:nvPr/>
          </p:nvPicPr>
          <p:blipFill rotWithShape="1">
            <a:blip r:embed="rId3">
              <a:alphaModFix/>
            </a:blip>
            <a:srcRect/>
            <a:stretch/>
          </p:blipFill>
          <p:spPr>
            <a:xfrm>
              <a:off x="7569698" y="6257552"/>
              <a:ext cx="1365978" cy="365100"/>
            </a:xfrm>
            <a:prstGeom prst="rect">
              <a:avLst/>
            </a:prstGeom>
            <a:noFill/>
            <a:ln>
              <a:noFill/>
            </a:ln>
          </p:spPr>
        </p:pic>
      </p:grpSp>
      <p:sp>
        <p:nvSpPr>
          <p:cNvPr id="87" name="Google Shape;87;p17"/>
          <p:cNvSpPr txBox="1"/>
          <p:nvPr/>
        </p:nvSpPr>
        <p:spPr>
          <a:xfrm>
            <a:off x="460327" y="1564040"/>
            <a:ext cx="4578525" cy="21006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n-US" sz="1500" b="0" i="0" u="sng" strike="noStrike" cap="none" dirty="0">
                <a:solidFill>
                  <a:srgbClr val="ED7D31"/>
                </a:solidFill>
                <a:latin typeface="Comfortaa"/>
                <a:ea typeface="Comfortaa"/>
                <a:cs typeface="Comfortaa"/>
                <a:sym typeface="Comfortaa"/>
              </a:rPr>
              <a:t>Des </a:t>
            </a:r>
            <a:r>
              <a:rPr lang="en-US" sz="1500" b="0" i="0" u="sng" strike="noStrike" cap="none" dirty="0" err="1">
                <a:solidFill>
                  <a:srgbClr val="ED7D31"/>
                </a:solidFill>
                <a:latin typeface="Comfortaa"/>
                <a:ea typeface="Comfortaa"/>
                <a:cs typeface="Comfortaa"/>
                <a:sym typeface="Comfortaa"/>
              </a:rPr>
              <a:t>webinaires</a:t>
            </a:r>
            <a:r>
              <a:rPr lang="en-US" sz="1500" b="0" i="0" u="none" strike="noStrike" cap="none" dirty="0">
                <a:solidFill>
                  <a:srgbClr val="000000"/>
                </a:solidFill>
                <a:latin typeface="Comfortaa"/>
                <a:ea typeface="Comfortaa"/>
                <a:cs typeface="Comfortaa"/>
                <a:sym typeface="Comfortaa"/>
              </a:rPr>
              <a:t> </a:t>
            </a:r>
            <a:r>
              <a:rPr lang="en-US" sz="1200" b="0" i="0" u="none" strike="noStrike" cap="none" dirty="0">
                <a:solidFill>
                  <a:srgbClr val="000000"/>
                </a:solidFill>
                <a:latin typeface="Comfortaa"/>
                <a:ea typeface="Comfortaa"/>
                <a:cs typeface="Comfortaa"/>
                <a:sym typeface="Comfortaa"/>
              </a:rPr>
              <a:t>: </a:t>
            </a:r>
            <a:r>
              <a:rPr lang="en-US" sz="1200" b="0" i="0" u="none" strike="noStrike" cap="none" dirty="0" err="1">
                <a:solidFill>
                  <a:srgbClr val="000000"/>
                </a:solidFill>
                <a:latin typeface="Comfortaa"/>
                <a:ea typeface="Comfortaa"/>
                <a:cs typeface="Comfortaa"/>
                <a:sym typeface="Comfortaa"/>
              </a:rPr>
              <a:t>Consu’Live</a:t>
            </a:r>
            <a:endParaRPr sz="750" b="0" i="0" u="none" strike="noStrike" cap="none" dirty="0">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r>
              <a:rPr lang="en-US" sz="1500" b="0" i="0" u="sng" strike="noStrike" cap="none" dirty="0">
                <a:solidFill>
                  <a:srgbClr val="ED7D31"/>
                </a:solidFill>
                <a:latin typeface="Comfortaa"/>
                <a:ea typeface="Comfortaa"/>
                <a:cs typeface="Comfortaa"/>
                <a:sym typeface="Comfortaa"/>
              </a:rPr>
              <a:t>Des formations</a:t>
            </a:r>
            <a:r>
              <a:rPr lang="en-US" sz="1200" b="0" i="0" u="none" strike="noStrike" cap="none" dirty="0">
                <a:solidFill>
                  <a:srgbClr val="000000"/>
                </a:solidFill>
                <a:latin typeface="Comfortaa"/>
                <a:ea typeface="Comfortaa"/>
                <a:cs typeface="Comfortaa"/>
                <a:sym typeface="Comfortaa"/>
              </a:rPr>
              <a:t> : Métiers du conseil, gestion...</a:t>
            </a:r>
            <a:endParaRPr sz="750" b="0" i="0" u="none" strike="noStrike" cap="none" dirty="0">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1200" b="0" i="0" u="sng" strike="noStrike" cap="none" dirty="0">
              <a:solidFill>
                <a:srgbClr val="ED7D31"/>
              </a:solidFill>
              <a:latin typeface="Comfortaa"/>
              <a:ea typeface="Comfortaa"/>
              <a:cs typeface="Comfortaa"/>
              <a:sym typeface="Comfortaa"/>
            </a:endParaRPr>
          </a:p>
          <a:p>
            <a:pPr marL="0" marR="0" lvl="0" indent="0" algn="l" rtl="0">
              <a:lnSpc>
                <a:spcPct val="100000"/>
              </a:lnSpc>
              <a:spcBef>
                <a:spcPts val="0"/>
              </a:spcBef>
              <a:spcAft>
                <a:spcPts val="0"/>
              </a:spcAft>
              <a:buNone/>
            </a:pPr>
            <a:r>
              <a:rPr lang="en-US" sz="1500" b="0" i="0" u="sng" strike="noStrike" cap="none" dirty="0">
                <a:solidFill>
                  <a:srgbClr val="ED7D31"/>
                </a:solidFill>
                <a:latin typeface="Comfortaa"/>
                <a:ea typeface="Comfortaa"/>
                <a:cs typeface="Comfortaa"/>
                <a:sym typeface="Comfortaa"/>
              </a:rPr>
              <a:t>Et bien </a:t>
            </a:r>
            <a:r>
              <a:rPr lang="en-US" sz="1500" b="0" i="0" u="sng" strike="noStrike" cap="none" dirty="0" err="1">
                <a:solidFill>
                  <a:srgbClr val="ED7D31"/>
                </a:solidFill>
                <a:latin typeface="Comfortaa"/>
                <a:ea typeface="Comfortaa"/>
                <a:cs typeface="Comfortaa"/>
                <a:sym typeface="Comfortaa"/>
              </a:rPr>
              <a:t>d’autres</a:t>
            </a:r>
            <a:r>
              <a:rPr lang="en-US" sz="1500" b="0" i="0" u="sng" strike="noStrike" cap="none" dirty="0">
                <a:solidFill>
                  <a:srgbClr val="ED7D31"/>
                </a:solidFill>
                <a:latin typeface="Comfortaa"/>
                <a:ea typeface="Comfortaa"/>
                <a:cs typeface="Comfortaa"/>
                <a:sym typeface="Comfortaa"/>
              </a:rPr>
              <a:t> </a:t>
            </a:r>
            <a:r>
              <a:rPr lang="en-US" sz="1200" b="0" i="0" u="none" strike="noStrike" cap="none" dirty="0">
                <a:solidFill>
                  <a:srgbClr val="000000"/>
                </a:solidFill>
                <a:latin typeface="Comfortaa"/>
                <a:ea typeface="Comfortaa"/>
                <a:cs typeface="Comfortaa"/>
                <a:sym typeface="Comfortaa"/>
              </a:rPr>
              <a:t>: </a:t>
            </a:r>
            <a:r>
              <a:rPr lang="en-US" sz="1200" b="0" i="0" u="none" strike="noStrike" cap="none" dirty="0" err="1">
                <a:solidFill>
                  <a:srgbClr val="000000"/>
                </a:solidFill>
                <a:latin typeface="Comfortaa"/>
                <a:ea typeface="Comfortaa"/>
                <a:cs typeface="Comfortaa"/>
                <a:sym typeface="Comfortaa"/>
              </a:rPr>
              <a:t>PhDTalent</a:t>
            </a:r>
            <a:r>
              <a:rPr lang="en-US" sz="1200" b="0" i="0" u="none" strike="noStrike" cap="none" dirty="0">
                <a:solidFill>
                  <a:srgbClr val="000000"/>
                </a:solidFill>
                <a:latin typeface="Comfortaa"/>
                <a:ea typeface="Comfortaa"/>
                <a:cs typeface="Comfortaa"/>
                <a:sym typeface="Comfortaa"/>
              </a:rPr>
              <a:t> Career Fair, Doc </a:t>
            </a:r>
            <a:r>
              <a:rPr lang="en-US" sz="1200" b="0" i="0" u="none" strike="noStrike" cap="none" dirty="0" err="1">
                <a:solidFill>
                  <a:srgbClr val="000000"/>
                </a:solidFill>
                <a:latin typeface="Comfortaa"/>
                <a:ea typeface="Comfortaa"/>
                <a:cs typeface="Comfortaa"/>
                <a:sym typeface="Comfortaa"/>
              </a:rPr>
              <a:t>Emploi</a:t>
            </a:r>
            <a:endParaRPr sz="750" b="0" i="0" u="none" strike="noStrike" cap="none" dirty="0">
              <a:solidFill>
                <a:srgbClr val="000000"/>
              </a:solidFill>
              <a:latin typeface="Comfortaa"/>
              <a:ea typeface="Comfortaa"/>
              <a:cs typeface="Comfortaa"/>
              <a:sym typeface="Comfortaa"/>
            </a:endParaRPr>
          </a:p>
        </p:txBody>
      </p:sp>
      <p:pic>
        <p:nvPicPr>
          <p:cNvPr id="88" name="Google Shape;88;p17"/>
          <p:cNvPicPr preferRelativeResize="0"/>
          <p:nvPr/>
        </p:nvPicPr>
        <p:blipFill rotWithShape="1">
          <a:blip r:embed="rId4">
            <a:alphaModFix/>
          </a:blip>
          <a:srcRect/>
          <a:stretch/>
        </p:blipFill>
        <p:spPr>
          <a:xfrm>
            <a:off x="5312190" y="3411548"/>
            <a:ext cx="1970774" cy="1970774"/>
          </a:xfrm>
          <a:prstGeom prst="rect">
            <a:avLst/>
          </a:prstGeom>
          <a:noFill/>
          <a:ln>
            <a:noFill/>
          </a:ln>
        </p:spPr>
      </p:pic>
      <p:pic>
        <p:nvPicPr>
          <p:cNvPr id="89" name="Google Shape;89;p17"/>
          <p:cNvPicPr preferRelativeResize="0"/>
          <p:nvPr/>
        </p:nvPicPr>
        <p:blipFill rotWithShape="1">
          <a:blip r:embed="rId5">
            <a:alphaModFix/>
          </a:blip>
          <a:srcRect/>
          <a:stretch/>
        </p:blipFill>
        <p:spPr>
          <a:xfrm>
            <a:off x="6303614" y="1508554"/>
            <a:ext cx="1970774" cy="1958735"/>
          </a:xfrm>
          <a:prstGeom prst="rect">
            <a:avLst/>
          </a:prstGeom>
          <a:noFill/>
          <a:ln>
            <a:noFill/>
          </a:ln>
        </p:spPr>
      </p:pic>
      <p:pic>
        <p:nvPicPr>
          <p:cNvPr id="90" name="Google Shape;90;p17"/>
          <p:cNvPicPr preferRelativeResize="0"/>
          <p:nvPr/>
        </p:nvPicPr>
        <p:blipFill rotWithShape="1">
          <a:blip r:embed="rId6">
            <a:alphaModFix/>
          </a:blip>
          <a:srcRect/>
          <a:stretch/>
        </p:blipFill>
        <p:spPr>
          <a:xfrm>
            <a:off x="1722595" y="3602648"/>
            <a:ext cx="3006618" cy="15033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sldNum" idx="12"/>
          </p:nvPr>
        </p:nvSpPr>
        <p:spPr>
          <a:xfrm>
            <a:off x="4345423" y="6356351"/>
            <a:ext cx="4800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8</a:t>
            </a:fld>
            <a:endParaRPr/>
          </a:p>
        </p:txBody>
      </p:sp>
      <p:sp>
        <p:nvSpPr>
          <p:cNvPr id="130" name="Google Shape;130;p20"/>
          <p:cNvSpPr/>
          <p:nvPr/>
        </p:nvSpPr>
        <p:spPr>
          <a:xfrm>
            <a:off x="0" y="-10375"/>
            <a:ext cx="9157500" cy="742500"/>
          </a:xfrm>
          <a:prstGeom prst="rect">
            <a:avLst/>
          </a:prstGeom>
          <a:solidFill>
            <a:srgbClr val="60A8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0"/>
          <p:cNvSpPr txBox="1"/>
          <p:nvPr/>
        </p:nvSpPr>
        <p:spPr>
          <a:xfrm>
            <a:off x="193700" y="153125"/>
            <a:ext cx="8588400" cy="4770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500"/>
              <a:buFont typeface="Arial"/>
              <a:buNone/>
            </a:pPr>
            <a:r>
              <a:rPr lang="en-US" sz="1900" b="1" i="0" u="none" strike="noStrike" cap="none">
                <a:solidFill>
                  <a:schemeClr val="lt1"/>
                </a:solidFill>
                <a:latin typeface="Comfortaa"/>
                <a:ea typeface="Comfortaa"/>
                <a:cs typeface="Comfortaa"/>
                <a:sym typeface="Comfortaa"/>
              </a:rPr>
              <a:t>Pourquoi nous rejoindre ?</a:t>
            </a:r>
            <a:endParaRPr sz="2400" b="1" i="0" u="none" strike="noStrike" cap="none">
              <a:solidFill>
                <a:schemeClr val="lt1"/>
              </a:solidFill>
              <a:latin typeface="Comfortaa"/>
              <a:ea typeface="Comfortaa"/>
              <a:cs typeface="Comfortaa"/>
              <a:sym typeface="Comfortaa"/>
            </a:endParaRPr>
          </a:p>
        </p:txBody>
      </p:sp>
      <p:grpSp>
        <p:nvGrpSpPr>
          <p:cNvPr id="132" name="Google Shape;132;p20"/>
          <p:cNvGrpSpPr/>
          <p:nvPr/>
        </p:nvGrpSpPr>
        <p:grpSpPr>
          <a:xfrm>
            <a:off x="7467600" y="6158752"/>
            <a:ext cx="1570175" cy="562698"/>
            <a:chOff x="7467600" y="6158753"/>
            <a:chExt cx="1570175" cy="562698"/>
          </a:xfrm>
        </p:grpSpPr>
        <p:sp>
          <p:nvSpPr>
            <p:cNvPr id="133" name="Google Shape;133;p20"/>
            <p:cNvSpPr/>
            <p:nvPr/>
          </p:nvSpPr>
          <p:spPr>
            <a:xfrm>
              <a:off x="7467600" y="6158753"/>
              <a:ext cx="1570175" cy="56269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4" name="Google Shape;134;p20" descr="Accueil - Université de Lille"/>
            <p:cNvPicPr preferRelativeResize="0"/>
            <p:nvPr/>
          </p:nvPicPr>
          <p:blipFill rotWithShape="1">
            <a:blip r:embed="rId3">
              <a:alphaModFix/>
            </a:blip>
            <a:srcRect/>
            <a:stretch/>
          </p:blipFill>
          <p:spPr>
            <a:xfrm>
              <a:off x="7569698" y="6257552"/>
              <a:ext cx="1365978" cy="365100"/>
            </a:xfrm>
            <a:prstGeom prst="rect">
              <a:avLst/>
            </a:prstGeom>
            <a:noFill/>
            <a:ln>
              <a:noFill/>
            </a:ln>
          </p:spPr>
        </p:pic>
      </p:grpSp>
      <p:pic>
        <p:nvPicPr>
          <p:cNvPr id="135" name="Google Shape;135;p20"/>
          <p:cNvPicPr preferRelativeResize="0"/>
          <p:nvPr/>
        </p:nvPicPr>
        <p:blipFill rotWithShape="1">
          <a:blip r:embed="rId4">
            <a:alphaModFix/>
          </a:blip>
          <a:srcRect t="11196" b="2744"/>
          <a:stretch/>
        </p:blipFill>
        <p:spPr>
          <a:xfrm>
            <a:off x="2900786" y="895625"/>
            <a:ext cx="3370268" cy="50324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sldNum" idx="12"/>
          </p:nvPr>
        </p:nvSpPr>
        <p:spPr>
          <a:xfrm>
            <a:off x="4345423" y="6356351"/>
            <a:ext cx="4800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9</a:t>
            </a:fld>
            <a:endParaRPr/>
          </a:p>
        </p:txBody>
      </p:sp>
      <p:sp>
        <p:nvSpPr>
          <p:cNvPr id="142" name="Google Shape;142;p21"/>
          <p:cNvSpPr txBox="1"/>
          <p:nvPr/>
        </p:nvSpPr>
        <p:spPr>
          <a:xfrm>
            <a:off x="1200052" y="990999"/>
            <a:ext cx="6743896" cy="255450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rgbClr val="FFFFFF"/>
                </a:solidFill>
                <a:latin typeface="Comfortaa"/>
                <a:ea typeface="Comfortaa"/>
                <a:cs typeface="Comfortaa"/>
                <a:sym typeface="Comfortaa"/>
              </a:rPr>
              <a:t>Merci pour </a:t>
            </a:r>
            <a:r>
              <a:rPr lang="en-US" sz="3200" b="0" i="0" u="none" strike="noStrike" cap="none" dirty="0" err="1">
                <a:solidFill>
                  <a:srgbClr val="FFFFFF"/>
                </a:solidFill>
                <a:latin typeface="Comfortaa"/>
                <a:ea typeface="Comfortaa"/>
                <a:cs typeface="Comfortaa"/>
                <a:sym typeface="Comfortaa"/>
              </a:rPr>
              <a:t>votre</a:t>
            </a:r>
            <a:r>
              <a:rPr lang="en-US" sz="3200" b="0" i="0" u="none" strike="noStrike" cap="none" dirty="0">
                <a:solidFill>
                  <a:srgbClr val="FFFFFF"/>
                </a:solidFill>
                <a:latin typeface="Comfortaa"/>
                <a:ea typeface="Comfortaa"/>
                <a:cs typeface="Comfortaa"/>
                <a:sym typeface="Comfortaa"/>
              </a:rPr>
              <a:t> attention ! </a:t>
            </a:r>
            <a:endParaRPr dirty="0"/>
          </a:p>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rgbClr val="FFFFFF"/>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rgbClr val="FFFFFF"/>
                </a:solidFill>
                <a:latin typeface="Comfortaa"/>
                <a:ea typeface="Comfortaa"/>
                <a:cs typeface="Comfortaa"/>
                <a:sym typeface="Comfortaa"/>
              </a:rPr>
              <a:t>Contact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1100" b="0" i="0" u="sng" strike="noStrike" cap="none" dirty="0">
              <a:solidFill>
                <a:srgbClr val="FFFFFF"/>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dirty="0">
                <a:solidFill>
                  <a:srgbClr val="FFFFFF"/>
                </a:solidFill>
                <a:latin typeface="Comfortaa"/>
                <a:ea typeface="Comfortaa"/>
                <a:cs typeface="Comfortaa"/>
                <a:sym typeface="Comfortaa"/>
              </a:rPr>
              <a:t>consulid@univ-lille.fr</a:t>
            </a:r>
            <a:endParaRPr sz="700" b="0" i="0" u="sng" strike="noStrike" cap="none" dirty="0">
              <a:solidFill>
                <a:srgbClr val="FFFFFF"/>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dirty="0">
                <a:solidFill>
                  <a:srgbClr val="FFFFFF"/>
                </a:solidFill>
                <a:latin typeface="Comfortaa"/>
                <a:ea typeface="Comfortaa"/>
                <a:cs typeface="Comfortaa"/>
                <a:sym typeface="Comfortaa"/>
              </a:rPr>
              <a:t>https://consulid.univ-lille.fr</a:t>
            </a:r>
            <a:endParaRPr sz="3200" b="0" i="0" u="sng" strike="noStrike" cap="none" dirty="0">
              <a:solidFill>
                <a:srgbClr val="FFFFFF"/>
              </a:solidFill>
              <a:latin typeface="Comfortaa"/>
              <a:ea typeface="Comfortaa"/>
              <a:cs typeface="Comfortaa"/>
              <a:sym typeface="Comfortaa"/>
            </a:endParaRPr>
          </a:p>
        </p:txBody>
      </p:sp>
      <p:sp>
        <p:nvSpPr>
          <p:cNvPr id="143" name="Google Shape;143;p21"/>
          <p:cNvSpPr txBox="1"/>
          <p:nvPr/>
        </p:nvSpPr>
        <p:spPr>
          <a:xfrm>
            <a:off x="1762572" y="4385120"/>
            <a:ext cx="56457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omfortaa"/>
                <a:ea typeface="Comfortaa"/>
                <a:cs typeface="Comfortaa"/>
                <a:sym typeface="Comfortaa"/>
              </a:rPr>
              <a:t>Rejoignez-nous sur les réseaux sociaux !</a:t>
            </a:r>
            <a:endParaRPr sz="2000" b="0" i="0" u="none" strike="noStrike" cap="none">
              <a:solidFill>
                <a:srgbClr val="FFFFFF"/>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21"/>
          <p:cNvPicPr preferRelativeResize="0"/>
          <p:nvPr/>
        </p:nvPicPr>
        <p:blipFill rotWithShape="1">
          <a:blip r:embed="rId3">
            <a:alphaModFix/>
          </a:blip>
          <a:srcRect/>
          <a:stretch/>
        </p:blipFill>
        <p:spPr>
          <a:xfrm>
            <a:off x="6567450" y="-70925"/>
            <a:ext cx="2470325" cy="925075"/>
          </a:xfrm>
          <a:prstGeom prst="rect">
            <a:avLst/>
          </a:prstGeom>
          <a:noFill/>
          <a:ln>
            <a:noFill/>
          </a:ln>
        </p:spPr>
      </p:pic>
      <p:grpSp>
        <p:nvGrpSpPr>
          <p:cNvPr id="145" name="Google Shape;145;p21"/>
          <p:cNvGrpSpPr/>
          <p:nvPr/>
        </p:nvGrpSpPr>
        <p:grpSpPr>
          <a:xfrm>
            <a:off x="7467600" y="6158753"/>
            <a:ext cx="1570175" cy="562698"/>
            <a:chOff x="7467600" y="6158753"/>
            <a:chExt cx="1570175" cy="562698"/>
          </a:xfrm>
        </p:grpSpPr>
        <p:sp>
          <p:nvSpPr>
            <p:cNvPr id="146" name="Google Shape;146;p21"/>
            <p:cNvSpPr/>
            <p:nvPr/>
          </p:nvSpPr>
          <p:spPr>
            <a:xfrm>
              <a:off x="7467600" y="6158753"/>
              <a:ext cx="1570175" cy="56269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7" name="Google Shape;147;p21" descr="Accueil - Université de Lille"/>
            <p:cNvPicPr preferRelativeResize="0"/>
            <p:nvPr/>
          </p:nvPicPr>
          <p:blipFill rotWithShape="1">
            <a:blip r:embed="rId4">
              <a:alphaModFix/>
            </a:blip>
            <a:srcRect/>
            <a:stretch/>
          </p:blipFill>
          <p:spPr>
            <a:xfrm>
              <a:off x="7569698" y="6257552"/>
              <a:ext cx="1365978" cy="365100"/>
            </a:xfrm>
            <a:prstGeom prst="rect">
              <a:avLst/>
            </a:prstGeom>
            <a:noFill/>
            <a:ln>
              <a:noFill/>
            </a:ln>
          </p:spPr>
        </p:pic>
      </p:grpSp>
      <p:pic>
        <p:nvPicPr>
          <p:cNvPr id="148" name="Google Shape;148;p21"/>
          <p:cNvPicPr preferRelativeResize="0"/>
          <p:nvPr/>
        </p:nvPicPr>
        <p:blipFill rotWithShape="1">
          <a:blip r:embed="rId5">
            <a:alphaModFix/>
          </a:blip>
          <a:srcRect/>
          <a:stretch/>
        </p:blipFill>
        <p:spPr>
          <a:xfrm>
            <a:off x="1871657" y="4946841"/>
            <a:ext cx="854075" cy="854075"/>
          </a:xfrm>
          <a:prstGeom prst="rect">
            <a:avLst/>
          </a:prstGeom>
          <a:noFill/>
          <a:ln>
            <a:noFill/>
          </a:ln>
        </p:spPr>
      </p:pic>
      <p:sp>
        <p:nvSpPr>
          <p:cNvPr id="149" name="Google Shape;149;p21"/>
          <p:cNvSpPr txBox="1"/>
          <p:nvPr/>
        </p:nvSpPr>
        <p:spPr>
          <a:xfrm>
            <a:off x="2733209" y="5173824"/>
            <a:ext cx="169661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Comfortaa"/>
                <a:ea typeface="Comfortaa"/>
                <a:cs typeface="Comfortaa"/>
                <a:sym typeface="Comfortaa"/>
              </a:rPr>
              <a:t>@Consulid</a:t>
            </a:r>
            <a:endParaRPr/>
          </a:p>
        </p:txBody>
      </p:sp>
      <p:pic>
        <p:nvPicPr>
          <p:cNvPr id="150" name="Google Shape;150;p21"/>
          <p:cNvPicPr preferRelativeResize="0"/>
          <p:nvPr/>
        </p:nvPicPr>
        <p:blipFill rotWithShape="1">
          <a:blip r:embed="rId6">
            <a:alphaModFix/>
          </a:blip>
          <a:srcRect l="7918" t="7572"/>
          <a:stretch/>
        </p:blipFill>
        <p:spPr>
          <a:xfrm>
            <a:off x="4840723" y="4965897"/>
            <a:ext cx="947376" cy="854076"/>
          </a:xfrm>
          <a:prstGeom prst="roundRect">
            <a:avLst>
              <a:gd name="adj" fmla="val 8594"/>
            </a:avLst>
          </a:prstGeom>
          <a:solidFill>
            <a:srgbClr val="ECECEC"/>
          </a:solidFill>
          <a:ln>
            <a:noFill/>
          </a:ln>
        </p:spPr>
      </p:pic>
      <p:sp>
        <p:nvSpPr>
          <p:cNvPr id="151" name="Google Shape;151;p21"/>
          <p:cNvSpPr txBox="1"/>
          <p:nvPr/>
        </p:nvSpPr>
        <p:spPr>
          <a:xfrm>
            <a:off x="5781232" y="5173824"/>
            <a:ext cx="178219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Comfortaa"/>
                <a:ea typeface="Comfortaa"/>
                <a:cs typeface="Comfortaa"/>
                <a:sym typeface="Comfortaa"/>
              </a:rPr>
              <a:t>@Consulid</a:t>
            </a:r>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708</Words>
  <Application>Microsoft Office PowerPoint</Application>
  <PresentationFormat>On-screen Show (4:3)</PresentationFormat>
  <Paragraphs>97</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Segoe UI</vt:lpstr>
      <vt:lpstr>Arial</vt:lpstr>
      <vt:lpstr>Comfortaa</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Zaïna AARAB</dc:creator>
  <cp:lastModifiedBy>anis baghi</cp:lastModifiedBy>
  <cp:revision>5</cp:revision>
  <dcterms:created xsi:type="dcterms:W3CDTF">2022-10-27T07:12:48Z</dcterms:created>
  <dcterms:modified xsi:type="dcterms:W3CDTF">2022-12-08T10:58:42Z</dcterms:modified>
</cp:coreProperties>
</file>